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4"/>
    <p:sldMasterId id="2147483662" r:id="rId5"/>
  </p:sldMasterIdLst>
  <p:notesMasterIdLst>
    <p:notesMasterId r:id="rId53"/>
  </p:notesMasterIdLst>
  <p:sldIdLst>
    <p:sldId id="256" r:id="rId6"/>
    <p:sldId id="292" r:id="rId7"/>
    <p:sldId id="294" r:id="rId8"/>
    <p:sldId id="295" r:id="rId9"/>
    <p:sldId id="296" r:id="rId10"/>
    <p:sldId id="297" r:id="rId11"/>
    <p:sldId id="298" r:id="rId12"/>
    <p:sldId id="299" r:id="rId13"/>
    <p:sldId id="300" r:id="rId14"/>
    <p:sldId id="301" r:id="rId15"/>
    <p:sldId id="302" r:id="rId16"/>
    <p:sldId id="303" r:id="rId17"/>
    <p:sldId id="304" r:id="rId18"/>
    <p:sldId id="274" r:id="rId19"/>
    <p:sldId id="264" r:id="rId20"/>
    <p:sldId id="265" r:id="rId21"/>
    <p:sldId id="291" r:id="rId22"/>
    <p:sldId id="305" r:id="rId23"/>
    <p:sldId id="306" r:id="rId24"/>
    <p:sldId id="307" r:id="rId25"/>
    <p:sldId id="308" r:id="rId26"/>
    <p:sldId id="273" r:id="rId27"/>
    <p:sldId id="260" r:id="rId28"/>
    <p:sldId id="276" r:id="rId29"/>
    <p:sldId id="277" r:id="rId30"/>
    <p:sldId id="278" r:id="rId31"/>
    <p:sldId id="309" r:id="rId32"/>
    <p:sldId id="310" r:id="rId33"/>
    <p:sldId id="311" r:id="rId34"/>
    <p:sldId id="312" r:id="rId35"/>
    <p:sldId id="313" r:id="rId36"/>
    <p:sldId id="314" r:id="rId37"/>
    <p:sldId id="316" r:id="rId38"/>
    <p:sldId id="315" r:id="rId39"/>
    <p:sldId id="280" r:id="rId40"/>
    <p:sldId id="282" r:id="rId41"/>
    <p:sldId id="317" r:id="rId42"/>
    <p:sldId id="283" r:id="rId43"/>
    <p:sldId id="321" r:id="rId44"/>
    <p:sldId id="322" r:id="rId45"/>
    <p:sldId id="323" r:id="rId46"/>
    <p:sldId id="324" r:id="rId47"/>
    <p:sldId id="318" r:id="rId48"/>
    <p:sldId id="319" r:id="rId49"/>
    <p:sldId id="320" r:id="rId50"/>
    <p:sldId id="325" r:id="rId51"/>
    <p:sldId id="326" r:id="rId52"/>
  </p:sldIdLst>
  <p:sldSz cx="9144000" cy="6858000" type="screen4x3"/>
  <p:notesSz cx="7010400" cy="9296400"/>
  <p:embeddedFontLst>
    <p:embeddedFont>
      <p:font typeface="Corbel" panose="020B0503020204020204" pitchFamily="34" charset="0"/>
      <p:regular r:id="rId54"/>
      <p:bold r:id="rId55"/>
      <p:italic r:id="rId56"/>
      <p:boldItalic r:id="rId57"/>
    </p:embeddedFont>
    <p:embeddedFont>
      <p:font typeface="Trebuchet MS" panose="020B060302020202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50" d="100"/>
          <a:sy n="150" d="100"/>
        </p:scale>
        <p:origin x="4632"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Master" Target="slideMasters/slideMaster2.xml"/><Relationship Id="rId61" Type="http://schemas.openxmlformats.org/officeDocument/2006/relationships/font" Target="fonts/font8.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6.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4.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sq" cmpd="sng">
            <a:solidFill>
              <a:schemeClr val="dk1"/>
            </a:solidFill>
            <a:prstDash val="solid"/>
            <a:miter lim="800000"/>
            <a:headEnd type="none" w="sm" len="sm"/>
            <a:tailEnd type="none" w="sm" len="sm"/>
          </a:ln>
        </p:spPr>
      </p:sp>
      <p:sp>
        <p:nvSpPr>
          <p:cNvPr id="4" name="Google Shape;4;n"/>
          <p:cNvSpPr txBox="1">
            <a:spLocks noGrp="1"/>
          </p:cNvSpPr>
          <p:nvPr>
            <p:ph type="body" idx="1"/>
          </p:nvPr>
        </p:nvSpPr>
        <p:spPr>
          <a:xfrm>
            <a:off x="934721" y="4415791"/>
            <a:ext cx="5140960" cy="4183380"/>
          </a:xfrm>
          <a:prstGeom prst="rect">
            <a:avLst/>
          </a:prstGeom>
          <a:noFill/>
          <a:ln>
            <a:noFill/>
          </a:ln>
        </p:spPr>
        <p:txBody>
          <a:bodyPr spcFirstLastPara="1" wrap="square" lIns="93811" tIns="46892" rIns="93811" bIns="46892"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hdr" idx="3"/>
          </p:nvPr>
        </p:nvSpPr>
        <p:spPr>
          <a:xfrm>
            <a:off x="0" y="0"/>
            <a:ext cx="3037840" cy="464820"/>
          </a:xfrm>
          <a:prstGeom prst="rect">
            <a:avLst/>
          </a:prstGeom>
          <a:noFill/>
          <a:ln>
            <a:noFill/>
          </a:ln>
        </p:spPr>
        <p:txBody>
          <a:bodyPr spcFirstLastPara="1" wrap="square" lIns="93148" tIns="46563" rIns="93148" bIns="46563" anchor="t"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 name="Google Shape;6;n"/>
          <p:cNvSpPr txBox="1">
            <a:spLocks noGrp="1"/>
          </p:cNvSpPr>
          <p:nvPr>
            <p:ph type="dt" idx="10"/>
          </p:nvPr>
        </p:nvSpPr>
        <p:spPr>
          <a:xfrm>
            <a:off x="3972562" y="0"/>
            <a:ext cx="3037840" cy="464820"/>
          </a:xfrm>
          <a:prstGeom prst="rect">
            <a:avLst/>
          </a:prstGeom>
          <a:noFill/>
          <a:ln>
            <a:noFill/>
          </a:ln>
        </p:spPr>
        <p:txBody>
          <a:bodyPr spcFirstLastPara="1" wrap="square" lIns="93148" tIns="46563" rIns="93148" bIns="46563" anchor="t" anchorCtr="0">
            <a:noAutofit/>
          </a:bodyPr>
          <a:lstStyle>
            <a:lvl1pPr marR="0" lvl="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 name="Google Shape;7;n"/>
          <p:cNvSpPr txBox="1">
            <a:spLocks noGrp="1"/>
          </p:cNvSpPr>
          <p:nvPr>
            <p:ph type="ftr" idx="11"/>
          </p:nvPr>
        </p:nvSpPr>
        <p:spPr>
          <a:xfrm>
            <a:off x="0" y="8831580"/>
            <a:ext cx="3037840" cy="464820"/>
          </a:xfrm>
          <a:prstGeom prst="rect">
            <a:avLst/>
          </a:prstGeom>
          <a:noFill/>
          <a:ln>
            <a:noFill/>
          </a:ln>
        </p:spPr>
        <p:txBody>
          <a:bodyPr spcFirstLastPara="1" wrap="square" lIns="93148" tIns="46563" rIns="93148" bIns="46563" anchor="b"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972562" y="8831580"/>
            <a:ext cx="3037840" cy="464820"/>
          </a:xfrm>
          <a:prstGeom prst="rect">
            <a:avLst/>
          </a:prstGeom>
          <a:noFill/>
          <a:ln>
            <a:noFill/>
          </a:ln>
        </p:spPr>
        <p:txBody>
          <a:bodyPr spcFirstLastPara="1" wrap="square" lIns="93148" tIns="46563" rIns="93148" bIns="46563" anchor="b" anchorCtr="0">
            <a:noAutofit/>
          </a:bodyPr>
          <a:lstStyle/>
          <a:p>
            <a:pPr algn="r"/>
            <a:fld id="{00000000-1234-1234-1234-123412341234}" type="slidenum">
              <a:rPr lang="en-US" sz="1200" smtClean="0">
                <a:solidFill>
                  <a:schemeClr val="dk1"/>
                </a:solidFill>
                <a:latin typeface="Times New Roman"/>
                <a:ea typeface="Times New Roman"/>
                <a:cs typeface="Times New Roman"/>
                <a:sym typeface="Times New Roman"/>
              </a:rPr>
              <a:pPr algn="r"/>
              <a:t>‹#›</a:t>
            </a:fld>
            <a:endParaRPr lang="en-US" sz="1200">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122" name="Google Shape;122;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6d899fd852_0_4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6d899fd852_0_48: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258" name="Google Shape;258;g6d899fd852_0_48: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14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6d899fd852_0_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6d899fd852_0_18: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188" name="Google Shape;188;g6d899fd852_0_18: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15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6d899fd852_0_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6d899fd852_0_24: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195" name="Google Shape;195;g6d899fd852_0_24: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16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6d899fd852_0_9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6d899fd852_0_96: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251" name="Google Shape;251;g6d899fd852_0_96: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22</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6d899fd852_0_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6d899fd852_0_60: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161" name="Google Shape;161;g6d899fd852_0_60: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23</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6d899fd852_0_1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6d899fd852_0_114: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273" name="Google Shape;273;g6d899fd852_0_114: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24</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6d899fd852_0_1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6d899fd852_0_120: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280" name="Google Shape;280;g6d899fd852_0_120: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25</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6d899fd852_0_12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6d899fd852_0_126: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287" name="Google Shape;287;g6d899fd852_0_126: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26</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6d899fd852_0_4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6d899fd852_0_42: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301" name="Google Shape;301;g6d899fd852_0_42: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35</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6d899fd852_0_3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6d899fd852_0_30: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315" name="Google Shape;315;g6d899fd852_0_30: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36</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6d899fd852_0_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6d899fd852_0_36:notes"/>
          <p:cNvSpPr txBox="1">
            <a:spLocks noGrp="1"/>
          </p:cNvSpPr>
          <p:nvPr>
            <p:ph type="body" idx="1"/>
          </p:nvPr>
        </p:nvSpPr>
        <p:spPr>
          <a:xfrm>
            <a:off x="934721" y="4415791"/>
            <a:ext cx="5140960" cy="4183380"/>
          </a:xfrm>
          <a:prstGeom prst="rect">
            <a:avLst/>
          </a:prstGeom>
        </p:spPr>
        <p:txBody>
          <a:bodyPr spcFirstLastPara="1" wrap="square" lIns="93811" tIns="46892" rIns="93811" bIns="46892" anchor="t" anchorCtr="0">
            <a:noAutofit/>
          </a:bodyPr>
          <a:lstStyle/>
          <a:p>
            <a:pPr marL="0" indent="0">
              <a:spcBef>
                <a:spcPts val="367"/>
              </a:spcBef>
            </a:pPr>
            <a:endParaRPr/>
          </a:p>
        </p:txBody>
      </p:sp>
      <p:sp>
        <p:nvSpPr>
          <p:cNvPr id="322" name="Google Shape;322;g6d899fd852_0_36:notes"/>
          <p:cNvSpPr txBox="1">
            <a:spLocks noGrp="1"/>
          </p:cNvSpPr>
          <p:nvPr>
            <p:ph type="sldNum" idx="12"/>
          </p:nvPr>
        </p:nvSpPr>
        <p:spPr>
          <a:xfrm>
            <a:off x="3972562" y="8831580"/>
            <a:ext cx="3037840" cy="464820"/>
          </a:xfrm>
          <a:prstGeom prst="rect">
            <a:avLst/>
          </a:prstGeom>
        </p:spPr>
        <p:txBody>
          <a:bodyPr spcFirstLastPara="1" wrap="square" lIns="93148" tIns="46563" rIns="93148" bIns="46563" anchor="b" anchorCtr="0">
            <a:noAutofit/>
          </a:bodyPr>
          <a:lstStyle/>
          <a:p>
            <a:pPr algn="r"/>
            <a:fld id="{00000000-1234-1234-1234-123412341234}" type="slidenum">
              <a:rPr lang="en-US"/>
              <a:pPr algn="r"/>
              <a:t>38</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47</a:t>
            </a:fld>
            <a:endParaRPr lang="en-US"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32857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gradFill>
          <a:gsLst>
            <a:gs pos="0">
              <a:srgbClr val="BEC4D3"/>
            </a:gs>
            <a:gs pos="12000">
              <a:srgbClr val="BEC4D3"/>
            </a:gs>
            <a:gs pos="20000">
              <a:srgbClr val="BDC3D1"/>
            </a:gs>
            <a:gs pos="100000">
              <a:srgbClr val="343945"/>
            </a:gs>
          </a:gsLst>
          <a:path path="circle">
            <a:fillToRect l="50000" t="50000" r="50000" b="50000"/>
          </a:path>
          <a:tileRect/>
        </a:gradFill>
        <a:effectLst/>
      </p:bgPr>
    </p:bg>
    <p:spTree>
      <p:nvGrpSpPr>
        <p:cNvPr id="1" name="Shape 17"/>
        <p:cNvGrpSpPr/>
        <p:nvPr/>
      </p:nvGrpSpPr>
      <p:grpSpPr>
        <a:xfrm>
          <a:off x="0" y="0"/>
          <a:ext cx="0" cy="0"/>
          <a:chOff x="0" y="0"/>
          <a:chExt cx="0" cy="0"/>
        </a:xfrm>
      </p:grpSpPr>
      <p:sp>
        <p:nvSpPr>
          <p:cNvPr id="18" name="Google Shape;18;p2"/>
          <p:cNvSpPr/>
          <p:nvPr/>
        </p:nvSpPr>
        <p:spPr>
          <a:xfrm>
            <a:off x="0" y="0"/>
            <a:ext cx="9143999" cy="513543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19" name="Google Shape;19;p2"/>
          <p:cNvSpPr txBox="1">
            <a:spLocks noGrp="1"/>
          </p:cNvSpPr>
          <p:nvPr>
            <p:ph type="ctrTitle"/>
          </p:nvPr>
        </p:nvSpPr>
        <p:spPr>
          <a:xfrm>
            <a:off x="685800" y="3355848"/>
            <a:ext cx="8077200" cy="1673352"/>
          </a:xfrm>
          <a:prstGeom prst="rect">
            <a:avLst/>
          </a:prstGeom>
          <a:noFill/>
          <a:ln>
            <a:noFill/>
          </a:ln>
        </p:spPr>
        <p:txBody>
          <a:bodyPr spcFirstLastPara="1" wrap="square" lIns="91425" tIns="0" rIns="45700" bIns="0" anchor="t" anchorCtr="0">
            <a:noAutofit/>
          </a:bodyPr>
          <a:lstStyle>
            <a:lvl1pPr marR="0" lvl="0" algn="l" rtl="0">
              <a:spcBef>
                <a:spcPts val="0"/>
              </a:spcBef>
              <a:spcAft>
                <a:spcPts val="0"/>
              </a:spcAft>
              <a:buClr>
                <a:srgbClr val="FFC700"/>
              </a:buClr>
              <a:buSzPts val="4700"/>
              <a:buFont typeface="Corbel"/>
              <a:buNone/>
              <a:defRPr sz="47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2"/>
          <p:cNvSpPr txBox="1">
            <a:spLocks noGrp="1"/>
          </p:cNvSpPr>
          <p:nvPr>
            <p:ph type="subTitle" idx="1"/>
          </p:nvPr>
        </p:nvSpPr>
        <p:spPr>
          <a:xfrm>
            <a:off x="685800" y="1828800"/>
            <a:ext cx="8077200" cy="1499616"/>
          </a:xfrm>
          <a:prstGeom prst="rect">
            <a:avLst/>
          </a:prstGeom>
          <a:noFill/>
          <a:ln>
            <a:noFill/>
          </a:ln>
        </p:spPr>
        <p:txBody>
          <a:bodyPr spcFirstLastPara="1" wrap="square" lIns="118850" tIns="0" rIns="45700" bIns="0" anchor="b" anchorCtr="0">
            <a:noAutofit/>
          </a:bodyPr>
          <a:lstStyle>
            <a:lvl1pPr marR="0" lvl="0" algn="l" rtl="0">
              <a:spcBef>
                <a:spcPts val="0"/>
              </a:spcBef>
              <a:spcAft>
                <a:spcPts val="0"/>
              </a:spcAft>
              <a:buClr>
                <a:schemeClr val="accent1"/>
              </a:buClr>
              <a:buSzPts val="1600"/>
              <a:buFont typeface="Noto Sans Symbols"/>
              <a:buNone/>
              <a:defRPr sz="2000" b="0" i="0" u="none" strike="noStrike" cap="none">
                <a:solidFill>
                  <a:srgbClr val="FFFFFF"/>
                </a:solidFill>
                <a:latin typeface="Corbel"/>
                <a:ea typeface="Corbel"/>
                <a:cs typeface="Corbel"/>
                <a:sym typeface="Corbel"/>
              </a:defRPr>
            </a:lvl1pPr>
            <a:lvl2pPr marR="0" lvl="1" algn="ctr" rtl="0">
              <a:spcBef>
                <a:spcPts val="560"/>
              </a:spcBef>
              <a:spcAft>
                <a:spcPts val="0"/>
              </a:spcAft>
              <a:buClr>
                <a:schemeClr val="accent2"/>
              </a:buClr>
              <a:buSzPts val="2520"/>
              <a:buFont typeface="Noto Sans Symbols"/>
              <a:buNone/>
              <a:defRPr sz="2800" b="0" i="0" u="none" strike="noStrike" cap="none">
                <a:solidFill>
                  <a:schemeClr val="lt1"/>
                </a:solidFill>
                <a:latin typeface="Corbel"/>
                <a:ea typeface="Corbel"/>
                <a:cs typeface="Corbel"/>
                <a:sym typeface="Corbel"/>
              </a:defRPr>
            </a:lvl2pPr>
            <a:lvl3pPr marR="0" lvl="2" algn="ctr" rtl="0">
              <a:spcBef>
                <a:spcPts val="480"/>
              </a:spcBef>
              <a:spcAft>
                <a:spcPts val="0"/>
              </a:spcAft>
              <a:buClr>
                <a:schemeClr val="accent3"/>
              </a:buClr>
              <a:buSzPts val="2400"/>
              <a:buFont typeface="Arial"/>
              <a:buNone/>
              <a:defRPr sz="2400" b="0" i="0" u="none" strike="noStrike" cap="none">
                <a:solidFill>
                  <a:schemeClr val="lt1"/>
                </a:solidFill>
                <a:latin typeface="Corbel"/>
                <a:ea typeface="Corbel"/>
                <a:cs typeface="Corbel"/>
                <a:sym typeface="Corbel"/>
              </a:defRPr>
            </a:lvl3pPr>
            <a:lvl4pPr marR="0" lvl="3" algn="ctr" rtl="0">
              <a:spcBef>
                <a:spcPts val="400"/>
              </a:spcBef>
              <a:spcAft>
                <a:spcPts val="0"/>
              </a:spcAft>
              <a:buClr>
                <a:schemeClr val="accent4"/>
              </a:buClr>
              <a:buSzPts val="2000"/>
              <a:buFont typeface="Arial"/>
              <a:buNone/>
              <a:defRPr sz="2000" b="0" i="0" u="none" strike="noStrike" cap="none">
                <a:solidFill>
                  <a:schemeClr val="lt1"/>
                </a:solidFill>
                <a:latin typeface="Corbel"/>
                <a:ea typeface="Corbel"/>
                <a:cs typeface="Corbel"/>
                <a:sym typeface="Corbel"/>
              </a:defRPr>
            </a:lvl4pPr>
            <a:lvl5pPr marR="0" lvl="4" algn="ctr" rtl="0">
              <a:spcBef>
                <a:spcPts val="400"/>
              </a:spcBef>
              <a:spcAft>
                <a:spcPts val="0"/>
              </a:spcAft>
              <a:buClr>
                <a:schemeClr val="accent5"/>
              </a:buClr>
              <a:buSzPts val="2000"/>
              <a:buFont typeface="Noto Sans Symbols"/>
              <a:buNone/>
              <a:defRPr sz="2000" b="0" i="0" u="none" strike="noStrike" cap="none">
                <a:solidFill>
                  <a:schemeClr val="lt1"/>
                </a:solidFill>
                <a:latin typeface="Corbel"/>
                <a:ea typeface="Corbel"/>
                <a:cs typeface="Corbel"/>
                <a:sym typeface="Corbel"/>
              </a:defRPr>
            </a:lvl5pPr>
            <a:lvl6pPr marR="0" lvl="5" algn="ctr" rtl="0">
              <a:spcBef>
                <a:spcPts val="400"/>
              </a:spcBef>
              <a:spcAft>
                <a:spcPts val="0"/>
              </a:spcAft>
              <a:buClr>
                <a:schemeClr val="accent6"/>
              </a:buClr>
              <a:buSzPts val="2000"/>
              <a:buFont typeface="Noto Sans Symbols"/>
              <a:buNone/>
              <a:defRPr sz="2000" b="0" i="0" u="none" strike="noStrike" cap="none">
                <a:solidFill>
                  <a:schemeClr val="lt1"/>
                </a:solidFill>
                <a:latin typeface="Corbel"/>
                <a:ea typeface="Corbel"/>
                <a:cs typeface="Corbel"/>
                <a:sym typeface="Corbel"/>
              </a:defRPr>
            </a:lvl6pPr>
            <a:lvl7pPr marR="0" lvl="6" algn="ctr" rtl="0">
              <a:spcBef>
                <a:spcPts val="360"/>
              </a:spcBef>
              <a:spcAft>
                <a:spcPts val="0"/>
              </a:spcAft>
              <a:buClr>
                <a:schemeClr val="accent1"/>
              </a:buClr>
              <a:buSzPts val="1800"/>
              <a:buFont typeface="Noto Sans Symbols"/>
              <a:buNone/>
              <a:defRPr sz="1800" b="0" i="0" u="none" strike="noStrike" cap="none">
                <a:solidFill>
                  <a:schemeClr val="lt1"/>
                </a:solidFill>
                <a:latin typeface="Corbel"/>
                <a:ea typeface="Corbel"/>
                <a:cs typeface="Corbel"/>
                <a:sym typeface="Corbel"/>
              </a:defRPr>
            </a:lvl7pPr>
            <a:lvl8pPr marR="0" lvl="7" algn="ctr" rtl="0">
              <a:spcBef>
                <a:spcPts val="360"/>
              </a:spcBef>
              <a:spcAft>
                <a:spcPts val="0"/>
              </a:spcAft>
              <a:buClr>
                <a:schemeClr val="accent2"/>
              </a:buClr>
              <a:buSzPts val="1800"/>
              <a:buFont typeface="Noto Sans Symbols"/>
              <a:buNone/>
              <a:defRPr sz="1800" b="0" i="0" u="none" strike="noStrike" cap="none">
                <a:solidFill>
                  <a:schemeClr val="lt1"/>
                </a:solidFill>
                <a:latin typeface="Corbel"/>
                <a:ea typeface="Corbel"/>
                <a:cs typeface="Corbel"/>
                <a:sym typeface="Corbel"/>
              </a:defRPr>
            </a:lvl8pPr>
            <a:lvl9pPr marR="0" lvl="8" algn="ctr" rtl="0">
              <a:spcBef>
                <a:spcPts val="360"/>
              </a:spcBef>
              <a:spcAft>
                <a:spcPts val="0"/>
              </a:spcAft>
              <a:buClr>
                <a:schemeClr val="accent3"/>
              </a:buClr>
              <a:buSzPts val="1800"/>
              <a:buFont typeface="Noto Sans Symbols"/>
              <a:buNone/>
              <a:defRPr sz="1800" b="0" i="0" u="none" strike="noStrike" cap="none">
                <a:solidFill>
                  <a:schemeClr val="lt1"/>
                </a:solidFill>
                <a:latin typeface="Corbel"/>
                <a:ea typeface="Corbel"/>
                <a:cs typeface="Corbel"/>
                <a:sym typeface="Corbel"/>
              </a:defRPr>
            </a:lvl9pPr>
          </a:lstStyle>
          <a:p>
            <a:endParaRPr/>
          </a:p>
        </p:txBody>
      </p:sp>
      <p:sp>
        <p:nvSpPr>
          <p:cNvPr id="21" name="Google Shape;21;p2"/>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b="0" i="0" u="none" strike="noStrike" cap="none">
                <a:solidFill>
                  <a:schemeClr val="lt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22" name="Google Shape;22;p2"/>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b="0" i="0" u="none" strike="noStrike" cap="none">
                <a:solidFill>
                  <a:schemeClr val="lt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23" name="Google Shape;23;p2"/>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1pPr>
            <a:lvl2pPr marL="0" marR="0" lvl="1"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2pPr>
            <a:lvl3pPr marL="0" marR="0" lvl="2"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3pPr>
            <a:lvl4pPr marL="0" marR="0" lvl="3"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4pPr>
            <a:lvl5pPr marL="0" marR="0" lvl="4"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5pPr>
            <a:lvl6pPr marL="0" marR="0" lvl="5"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6pPr>
            <a:lvl7pPr marL="0" marR="0" lvl="6"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7pPr>
            <a:lvl8pPr marL="0" marR="0" lvl="7"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8pPr>
            <a:lvl9pPr marL="0" marR="0" lvl="8"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2"/>
          <p:cNvSpPr/>
          <p:nvPr/>
        </p:nvSpPr>
        <p:spPr>
          <a:xfrm>
            <a:off x="0" y="5128334"/>
            <a:ext cx="9144000" cy="45720"/>
          </a:xfrm>
          <a:prstGeom prst="rect">
            <a:avLst/>
          </a:prstGeom>
          <a:solidFill>
            <a:srgbClr val="FFFFFF"/>
          </a:solidFill>
          <a:ln>
            <a:noFill/>
          </a:ln>
          <a:effectLst>
            <a:outerShdw blurRad="31750" dist="10160" dir="54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457200" y="155448"/>
            <a:ext cx="8229600" cy="1252728"/>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4"/>
          <p:cNvSpPr txBox="1">
            <a:spLocks noGrp="1"/>
          </p:cNvSpPr>
          <p:nvPr>
            <p:ph type="body" idx="1"/>
          </p:nvPr>
        </p:nvSpPr>
        <p:spPr>
          <a:xfrm>
            <a:off x="457200" y="1775191"/>
            <a:ext cx="8229600" cy="4625700"/>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36" name="Google Shape;36;p4"/>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b="0" i="0" u="none" strike="noStrike" cap="none">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7" name="Google Shape;37;p4"/>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b="0" i="0" u="none" strike="noStrike" cap="none">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8" name="Google Shape;38;p4"/>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7"/>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7"/>
          <p:cNvSpPr txBox="1">
            <a:spLocks noGrp="1"/>
          </p:cNvSpPr>
          <p:nvPr>
            <p:ph type="body" idx="1"/>
          </p:nvPr>
        </p:nvSpPr>
        <p:spPr>
          <a:xfrm>
            <a:off x="457200" y="1773936"/>
            <a:ext cx="4038600" cy="4623816"/>
          </a:xfrm>
          <a:prstGeom prst="rect">
            <a:avLst/>
          </a:prstGeom>
          <a:noFill/>
          <a:ln>
            <a:noFill/>
          </a:ln>
        </p:spPr>
        <p:txBody>
          <a:bodyPr spcFirstLastPara="1" wrap="square" lIns="91425" tIns="91425" rIns="91425" bIns="45700" anchor="t" anchorCtr="0">
            <a:noAutofit/>
          </a:bodyPr>
          <a:lstStyle>
            <a:lvl1pPr marL="457200" marR="0" lvl="0" indent="-370840" algn="l" rtl="0">
              <a:spcBef>
                <a:spcPts val="0"/>
              </a:spcBef>
              <a:spcAft>
                <a:spcPts val="0"/>
              </a:spcAft>
              <a:buClr>
                <a:schemeClr val="accent1"/>
              </a:buClr>
              <a:buSzPts val="2240"/>
              <a:buFont typeface="Noto Sans Symbols"/>
              <a:buChar char="◼"/>
              <a:defRPr sz="2800" b="0" i="0" u="none" strike="noStrike" cap="none">
                <a:solidFill>
                  <a:schemeClr val="dk1"/>
                </a:solidFill>
                <a:latin typeface="Corbel"/>
                <a:ea typeface="Corbel"/>
                <a:cs typeface="Corbel"/>
                <a:sym typeface="Corbel"/>
              </a:defRPr>
            </a:lvl1pPr>
            <a:lvl2pPr marL="914400" marR="0" lvl="1" indent="-365760" algn="l" rtl="0">
              <a:spcBef>
                <a:spcPts val="480"/>
              </a:spcBef>
              <a:spcAft>
                <a:spcPts val="0"/>
              </a:spcAft>
              <a:buClr>
                <a:schemeClr val="accent2"/>
              </a:buClr>
              <a:buSzPts val="2160"/>
              <a:buFont typeface="Noto Sans Symbols"/>
              <a:buChar char="▪"/>
              <a:defRPr sz="2400" b="0" i="0" u="none" strike="noStrike" cap="none">
                <a:solidFill>
                  <a:schemeClr val="dk1"/>
                </a:solidFill>
                <a:latin typeface="Corbel"/>
                <a:ea typeface="Corbel"/>
                <a:cs typeface="Corbel"/>
                <a:sym typeface="Corbel"/>
              </a:defRPr>
            </a:lvl2pPr>
            <a:lvl3pPr marL="1371600" marR="0" lvl="2" indent="-355600" algn="l" rtl="0">
              <a:spcBef>
                <a:spcPts val="400"/>
              </a:spcBef>
              <a:spcAft>
                <a:spcPts val="0"/>
              </a:spcAft>
              <a:buClr>
                <a:schemeClr val="accent3"/>
              </a:buClr>
              <a:buSzPts val="2000"/>
              <a:buFont typeface="Arial"/>
              <a:buChar char="▪"/>
              <a:defRPr sz="2000" b="0" i="0" u="none" strike="noStrike" cap="none">
                <a:solidFill>
                  <a:schemeClr val="dk1"/>
                </a:solidFill>
                <a:latin typeface="Corbel"/>
                <a:ea typeface="Corbel"/>
                <a:cs typeface="Corbel"/>
                <a:sym typeface="Corbel"/>
              </a:defRPr>
            </a:lvl3pPr>
            <a:lvl4pPr marL="1828800" marR="0" lvl="3" indent="-342900" algn="l" rtl="0">
              <a:spcBef>
                <a:spcPts val="360"/>
              </a:spcBef>
              <a:spcAft>
                <a:spcPts val="0"/>
              </a:spcAft>
              <a:buClr>
                <a:schemeClr val="accent4"/>
              </a:buClr>
              <a:buSzPts val="1800"/>
              <a:buFont typeface="Arial"/>
              <a:buChar char="▪"/>
              <a:defRPr sz="1800" b="0" i="0" u="none" strike="noStrike" cap="none">
                <a:solidFill>
                  <a:schemeClr val="dk1"/>
                </a:solidFill>
                <a:latin typeface="Corbel"/>
                <a:ea typeface="Corbel"/>
                <a:cs typeface="Corbel"/>
                <a:sym typeface="Corbel"/>
              </a:defRPr>
            </a:lvl4pPr>
            <a:lvl5pPr marL="2286000" marR="0" lvl="4" indent="-342900" algn="l" rtl="0">
              <a:spcBef>
                <a:spcPts val="360"/>
              </a:spcBef>
              <a:spcAft>
                <a:spcPts val="0"/>
              </a:spcAft>
              <a:buClr>
                <a:schemeClr val="accent5"/>
              </a:buClr>
              <a:buSzPts val="1800"/>
              <a:buFont typeface="Noto Sans Symbols"/>
              <a:buChar char="•"/>
              <a:defRPr sz="1800" b="0" i="0" u="none" strike="noStrike" cap="none">
                <a:solidFill>
                  <a:schemeClr val="dk1"/>
                </a:solidFill>
                <a:latin typeface="Corbel"/>
                <a:ea typeface="Corbel"/>
                <a:cs typeface="Corbel"/>
                <a:sym typeface="Corbel"/>
              </a:defRPr>
            </a:lvl5pPr>
            <a:lvl6pPr marL="2743200" marR="0" lvl="5" indent="-342900" algn="l" rtl="0">
              <a:spcBef>
                <a:spcPts val="360"/>
              </a:spcBef>
              <a:spcAft>
                <a:spcPts val="0"/>
              </a:spcAft>
              <a:buClr>
                <a:schemeClr val="accent6"/>
              </a:buClr>
              <a:buSzPts val="1800"/>
              <a:buFont typeface="Noto Sans Symbols"/>
              <a:buChar char="⚫"/>
              <a:defRPr sz="18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58" name="Google Shape;58;p7"/>
          <p:cNvSpPr txBox="1">
            <a:spLocks noGrp="1"/>
          </p:cNvSpPr>
          <p:nvPr>
            <p:ph type="body" idx="2"/>
          </p:nvPr>
        </p:nvSpPr>
        <p:spPr>
          <a:xfrm>
            <a:off x="4648200" y="1773936"/>
            <a:ext cx="4038600" cy="4623816"/>
          </a:xfrm>
          <a:prstGeom prst="rect">
            <a:avLst/>
          </a:prstGeom>
          <a:noFill/>
          <a:ln>
            <a:noFill/>
          </a:ln>
        </p:spPr>
        <p:txBody>
          <a:bodyPr spcFirstLastPara="1" wrap="square" lIns="54850" tIns="91425" rIns="91425" bIns="45700" anchor="t" anchorCtr="0">
            <a:noAutofit/>
          </a:bodyPr>
          <a:lstStyle>
            <a:lvl1pPr marL="457200" marR="0" lvl="0" indent="-370840" algn="l" rtl="0">
              <a:spcBef>
                <a:spcPts val="0"/>
              </a:spcBef>
              <a:spcAft>
                <a:spcPts val="0"/>
              </a:spcAft>
              <a:buClr>
                <a:schemeClr val="accent1"/>
              </a:buClr>
              <a:buSzPts val="2240"/>
              <a:buFont typeface="Noto Sans Symbols"/>
              <a:buChar char="◼"/>
              <a:defRPr sz="2800" b="0" i="0" u="none" strike="noStrike" cap="none">
                <a:solidFill>
                  <a:schemeClr val="dk1"/>
                </a:solidFill>
                <a:latin typeface="Corbel"/>
                <a:ea typeface="Corbel"/>
                <a:cs typeface="Corbel"/>
                <a:sym typeface="Corbel"/>
              </a:defRPr>
            </a:lvl1pPr>
            <a:lvl2pPr marL="914400" marR="0" lvl="1" indent="-365760" algn="l" rtl="0">
              <a:spcBef>
                <a:spcPts val="480"/>
              </a:spcBef>
              <a:spcAft>
                <a:spcPts val="0"/>
              </a:spcAft>
              <a:buClr>
                <a:schemeClr val="accent2"/>
              </a:buClr>
              <a:buSzPts val="2160"/>
              <a:buFont typeface="Noto Sans Symbols"/>
              <a:buChar char="▪"/>
              <a:defRPr sz="2400" b="0" i="0" u="none" strike="noStrike" cap="none">
                <a:solidFill>
                  <a:schemeClr val="dk1"/>
                </a:solidFill>
                <a:latin typeface="Corbel"/>
                <a:ea typeface="Corbel"/>
                <a:cs typeface="Corbel"/>
                <a:sym typeface="Corbel"/>
              </a:defRPr>
            </a:lvl2pPr>
            <a:lvl3pPr marL="1371600" marR="0" lvl="2" indent="-355600" algn="l" rtl="0">
              <a:spcBef>
                <a:spcPts val="400"/>
              </a:spcBef>
              <a:spcAft>
                <a:spcPts val="0"/>
              </a:spcAft>
              <a:buClr>
                <a:schemeClr val="accent3"/>
              </a:buClr>
              <a:buSzPts val="2000"/>
              <a:buFont typeface="Arial"/>
              <a:buChar char="▪"/>
              <a:defRPr sz="2000" b="0" i="0" u="none" strike="noStrike" cap="none">
                <a:solidFill>
                  <a:schemeClr val="dk1"/>
                </a:solidFill>
                <a:latin typeface="Corbel"/>
                <a:ea typeface="Corbel"/>
                <a:cs typeface="Corbel"/>
                <a:sym typeface="Corbel"/>
              </a:defRPr>
            </a:lvl3pPr>
            <a:lvl4pPr marL="1828800" marR="0" lvl="3" indent="-342900" algn="l" rtl="0">
              <a:spcBef>
                <a:spcPts val="360"/>
              </a:spcBef>
              <a:spcAft>
                <a:spcPts val="0"/>
              </a:spcAft>
              <a:buClr>
                <a:schemeClr val="accent4"/>
              </a:buClr>
              <a:buSzPts val="1800"/>
              <a:buFont typeface="Arial"/>
              <a:buChar char="▪"/>
              <a:defRPr sz="1800" b="0" i="0" u="none" strike="noStrike" cap="none">
                <a:solidFill>
                  <a:schemeClr val="dk1"/>
                </a:solidFill>
                <a:latin typeface="Corbel"/>
                <a:ea typeface="Corbel"/>
                <a:cs typeface="Corbel"/>
                <a:sym typeface="Corbel"/>
              </a:defRPr>
            </a:lvl4pPr>
            <a:lvl5pPr marL="2286000" marR="0" lvl="4" indent="-342900" algn="l" rtl="0">
              <a:spcBef>
                <a:spcPts val="360"/>
              </a:spcBef>
              <a:spcAft>
                <a:spcPts val="0"/>
              </a:spcAft>
              <a:buClr>
                <a:schemeClr val="accent5"/>
              </a:buClr>
              <a:buSzPts val="1800"/>
              <a:buFont typeface="Noto Sans Symbols"/>
              <a:buChar char="•"/>
              <a:defRPr sz="1800" b="0" i="0" u="none" strike="noStrike" cap="none">
                <a:solidFill>
                  <a:schemeClr val="dk1"/>
                </a:solidFill>
                <a:latin typeface="Corbel"/>
                <a:ea typeface="Corbel"/>
                <a:cs typeface="Corbel"/>
                <a:sym typeface="Corbel"/>
              </a:defRPr>
            </a:lvl5pPr>
            <a:lvl6pPr marL="2743200" marR="0" lvl="5" indent="-342900" algn="l" rtl="0">
              <a:spcBef>
                <a:spcPts val="360"/>
              </a:spcBef>
              <a:spcAft>
                <a:spcPts val="0"/>
              </a:spcAft>
              <a:buClr>
                <a:schemeClr val="accent6"/>
              </a:buClr>
              <a:buSzPts val="1800"/>
              <a:buFont typeface="Noto Sans Symbols"/>
              <a:buChar char="⚫"/>
              <a:defRPr sz="18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59" name="Google Shape;59;p7"/>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0" name="Google Shape;60;p7"/>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1" name="Google Shape;61;p7"/>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Google Shape;64;p8"/>
          <p:cNvSpPr txBox="1">
            <a:spLocks noGrp="1"/>
          </p:cNvSpPr>
          <p:nvPr>
            <p:ph type="body" idx="1"/>
          </p:nvPr>
        </p:nvSpPr>
        <p:spPr>
          <a:xfrm>
            <a:off x="457200" y="1698987"/>
            <a:ext cx="4040188" cy="715355"/>
          </a:xfrm>
          <a:prstGeom prst="rect">
            <a:avLst/>
          </a:prstGeom>
          <a:noFill/>
          <a:ln>
            <a:noFill/>
          </a:ln>
        </p:spPr>
        <p:txBody>
          <a:bodyPr spcFirstLastPara="1" wrap="square" lIns="146300" tIns="91425" rIns="91425" bIns="45700" anchor="ctr" anchorCtr="0">
            <a:noAutofit/>
          </a:bodyPr>
          <a:lstStyle>
            <a:lvl1pPr marL="457200" marR="0" lvl="0" indent="-228600" algn="l" rtl="0">
              <a:spcBef>
                <a:spcPts val="0"/>
              </a:spcBef>
              <a:spcAft>
                <a:spcPts val="0"/>
              </a:spcAft>
              <a:buClr>
                <a:schemeClr val="accent1"/>
              </a:buClr>
              <a:buSzPts val="1840"/>
              <a:buFont typeface="Noto Sans Symbols"/>
              <a:buNone/>
              <a:defRPr sz="2300" b="1" i="0" u="none" strike="noStrike" cap="none">
                <a:solidFill>
                  <a:schemeClr val="dk1"/>
                </a:solidFill>
                <a:latin typeface="Corbel"/>
                <a:ea typeface="Corbel"/>
                <a:cs typeface="Corbel"/>
                <a:sym typeface="Corbel"/>
              </a:defRPr>
            </a:lvl1pPr>
            <a:lvl2pPr marL="914400" marR="0" lvl="1" indent="-228600" algn="l" rtl="0">
              <a:spcBef>
                <a:spcPts val="400"/>
              </a:spcBef>
              <a:spcAft>
                <a:spcPts val="0"/>
              </a:spcAft>
              <a:buClr>
                <a:schemeClr val="accent2"/>
              </a:buClr>
              <a:buSzPts val="1800"/>
              <a:buFont typeface="Noto Sans Symbols"/>
              <a:buNone/>
              <a:defRPr sz="2000" b="1" i="0" u="none" strike="noStrike" cap="none">
                <a:solidFill>
                  <a:schemeClr val="dk1"/>
                </a:solidFill>
                <a:latin typeface="Corbel"/>
                <a:ea typeface="Corbel"/>
                <a:cs typeface="Corbel"/>
                <a:sym typeface="Corbel"/>
              </a:defRPr>
            </a:lvl2pPr>
            <a:lvl3pPr marL="1371600" marR="0" lvl="2" indent="-228600" algn="l" rtl="0">
              <a:spcBef>
                <a:spcPts val="360"/>
              </a:spcBef>
              <a:spcAft>
                <a:spcPts val="0"/>
              </a:spcAft>
              <a:buClr>
                <a:schemeClr val="accent3"/>
              </a:buClr>
              <a:buSzPts val="1800"/>
              <a:buFont typeface="Arial"/>
              <a:buNone/>
              <a:defRPr sz="1800" b="1" i="0" u="none" strike="noStrike" cap="none">
                <a:solidFill>
                  <a:schemeClr val="dk1"/>
                </a:solidFill>
                <a:latin typeface="Corbel"/>
                <a:ea typeface="Corbel"/>
                <a:cs typeface="Corbel"/>
                <a:sym typeface="Corbel"/>
              </a:defRPr>
            </a:lvl3pPr>
            <a:lvl4pPr marL="1828800" marR="0" lvl="3" indent="-228600" algn="l" rtl="0">
              <a:spcBef>
                <a:spcPts val="320"/>
              </a:spcBef>
              <a:spcAft>
                <a:spcPts val="0"/>
              </a:spcAft>
              <a:buClr>
                <a:schemeClr val="accent4"/>
              </a:buClr>
              <a:buSzPts val="1600"/>
              <a:buFont typeface="Arial"/>
              <a:buNone/>
              <a:defRPr sz="1600" b="1" i="0" u="none" strike="noStrike" cap="none">
                <a:solidFill>
                  <a:schemeClr val="dk1"/>
                </a:solidFill>
                <a:latin typeface="Corbel"/>
                <a:ea typeface="Corbel"/>
                <a:cs typeface="Corbel"/>
                <a:sym typeface="Corbel"/>
              </a:defRPr>
            </a:lvl4pPr>
            <a:lvl5pPr marL="2286000" marR="0" lvl="4" indent="-228600" algn="l" rtl="0">
              <a:spcBef>
                <a:spcPts val="320"/>
              </a:spcBef>
              <a:spcAft>
                <a:spcPts val="0"/>
              </a:spcAft>
              <a:buClr>
                <a:schemeClr val="accent5"/>
              </a:buClr>
              <a:buSzPts val="1600"/>
              <a:buFont typeface="Noto Sans Symbols"/>
              <a:buNone/>
              <a:defRPr sz="1600" b="1" i="0" u="none" strike="noStrike" cap="none">
                <a:solidFill>
                  <a:schemeClr val="dk1"/>
                </a:solidFill>
                <a:latin typeface="Corbel"/>
                <a:ea typeface="Corbel"/>
                <a:cs typeface="Corbel"/>
                <a:sym typeface="Corbel"/>
              </a:defRPr>
            </a:lvl5pPr>
            <a:lvl6pPr marL="2743200" marR="0" lvl="5" indent="-228600" algn="l" rtl="0">
              <a:spcBef>
                <a:spcPts val="320"/>
              </a:spcBef>
              <a:spcAft>
                <a:spcPts val="0"/>
              </a:spcAft>
              <a:buClr>
                <a:schemeClr val="accent6"/>
              </a:buClr>
              <a:buSzPts val="1600"/>
              <a:buFont typeface="Noto Sans Symbols"/>
              <a:buNone/>
              <a:defRPr sz="1600" b="1" i="0" u="none" strike="noStrike" cap="none">
                <a:solidFill>
                  <a:schemeClr val="dk1"/>
                </a:solidFill>
                <a:latin typeface="Corbel"/>
                <a:ea typeface="Corbel"/>
                <a:cs typeface="Corbel"/>
                <a:sym typeface="Corbel"/>
              </a:defRPr>
            </a:lvl6pPr>
            <a:lvl7pPr marL="3200400" marR="0" lvl="6" indent="-228600" algn="l" rtl="0">
              <a:spcBef>
                <a:spcPts val="320"/>
              </a:spcBef>
              <a:spcAft>
                <a:spcPts val="0"/>
              </a:spcAft>
              <a:buClr>
                <a:schemeClr val="accent1"/>
              </a:buClr>
              <a:buSzPts val="1600"/>
              <a:buFont typeface="Noto Sans Symbols"/>
              <a:buNone/>
              <a:defRPr sz="1600" b="1" i="0" u="none" strike="noStrike" cap="none">
                <a:solidFill>
                  <a:schemeClr val="dk1"/>
                </a:solidFill>
                <a:latin typeface="Corbel"/>
                <a:ea typeface="Corbel"/>
                <a:cs typeface="Corbel"/>
                <a:sym typeface="Corbel"/>
              </a:defRPr>
            </a:lvl7pPr>
            <a:lvl8pPr marL="3657600" marR="0" lvl="7" indent="-228600" algn="l" rtl="0">
              <a:spcBef>
                <a:spcPts val="320"/>
              </a:spcBef>
              <a:spcAft>
                <a:spcPts val="0"/>
              </a:spcAft>
              <a:buClr>
                <a:schemeClr val="accent2"/>
              </a:buClr>
              <a:buSzPts val="1600"/>
              <a:buFont typeface="Noto Sans Symbols"/>
              <a:buNone/>
              <a:defRPr sz="1600" b="1" i="0" u="none" strike="noStrike" cap="none">
                <a:solidFill>
                  <a:schemeClr val="dk1"/>
                </a:solidFill>
                <a:latin typeface="Corbel"/>
                <a:ea typeface="Corbel"/>
                <a:cs typeface="Corbel"/>
                <a:sym typeface="Corbel"/>
              </a:defRPr>
            </a:lvl8pPr>
            <a:lvl9pPr marL="4114800" marR="0" lvl="8" indent="-228600" algn="l" rtl="0">
              <a:spcBef>
                <a:spcPts val="320"/>
              </a:spcBef>
              <a:spcAft>
                <a:spcPts val="0"/>
              </a:spcAft>
              <a:buClr>
                <a:schemeClr val="accent3"/>
              </a:buClr>
              <a:buSzPts val="1600"/>
              <a:buFont typeface="Noto Sans Symbols"/>
              <a:buNone/>
              <a:defRPr sz="1600" b="1" i="0" u="none" strike="noStrike" cap="none">
                <a:solidFill>
                  <a:schemeClr val="dk1"/>
                </a:solidFill>
                <a:latin typeface="Corbel"/>
                <a:ea typeface="Corbel"/>
                <a:cs typeface="Corbel"/>
                <a:sym typeface="Corbel"/>
              </a:defRPr>
            </a:lvl9pPr>
          </a:lstStyle>
          <a:p>
            <a:endParaRPr/>
          </a:p>
        </p:txBody>
      </p:sp>
      <p:sp>
        <p:nvSpPr>
          <p:cNvPr id="65" name="Google Shape;65;p8"/>
          <p:cNvSpPr txBox="1">
            <a:spLocks noGrp="1"/>
          </p:cNvSpPr>
          <p:nvPr>
            <p:ph type="body" idx="2"/>
          </p:nvPr>
        </p:nvSpPr>
        <p:spPr>
          <a:xfrm>
            <a:off x="457200" y="2449512"/>
            <a:ext cx="4040188" cy="3951288"/>
          </a:xfrm>
          <a:prstGeom prst="rect">
            <a:avLst/>
          </a:prstGeom>
          <a:noFill/>
          <a:ln>
            <a:noFill/>
          </a:ln>
        </p:spPr>
        <p:txBody>
          <a:bodyPr spcFirstLastPara="1" wrap="square" lIns="54850" tIns="91425" rIns="91425" bIns="45700" anchor="t" anchorCtr="0">
            <a:noAutofit/>
          </a:bodyPr>
          <a:lstStyle>
            <a:lvl1pPr marL="457200" marR="0" lvl="0" indent="-350520" algn="l" rtl="0">
              <a:spcBef>
                <a:spcPts val="0"/>
              </a:spcBef>
              <a:spcAft>
                <a:spcPts val="0"/>
              </a:spcAft>
              <a:buClr>
                <a:schemeClr val="accent1"/>
              </a:buClr>
              <a:buSzPts val="1920"/>
              <a:buFont typeface="Noto Sans Symbols"/>
              <a:buChar char="◼"/>
              <a:defRPr sz="2400" b="0" i="0" u="none" strike="noStrike" cap="none">
                <a:solidFill>
                  <a:schemeClr val="dk1"/>
                </a:solidFill>
                <a:latin typeface="Corbel"/>
                <a:ea typeface="Corbel"/>
                <a:cs typeface="Corbel"/>
                <a:sym typeface="Corbel"/>
              </a:defRPr>
            </a:lvl1pPr>
            <a:lvl2pPr marL="914400" marR="0" lvl="1" indent="-342900" algn="l" rtl="0">
              <a:spcBef>
                <a:spcPts val="400"/>
              </a:spcBef>
              <a:spcAft>
                <a:spcPts val="0"/>
              </a:spcAft>
              <a:buClr>
                <a:schemeClr val="accent2"/>
              </a:buClr>
              <a:buSzPts val="1800"/>
              <a:buFont typeface="Noto Sans Symbols"/>
              <a:buChar char="▪"/>
              <a:defRPr sz="2000" b="0" i="0" u="none" strike="noStrike" cap="none">
                <a:solidFill>
                  <a:schemeClr val="dk1"/>
                </a:solidFill>
                <a:latin typeface="Corbel"/>
                <a:ea typeface="Corbel"/>
                <a:cs typeface="Corbel"/>
                <a:sym typeface="Corbel"/>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orbel"/>
                <a:ea typeface="Corbel"/>
                <a:cs typeface="Corbel"/>
                <a:sym typeface="Corbel"/>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orbel"/>
                <a:ea typeface="Corbel"/>
                <a:cs typeface="Corbel"/>
                <a:sym typeface="Corbel"/>
              </a:defRPr>
            </a:lvl4pPr>
            <a:lvl5pPr marL="2286000" marR="0" lvl="4" indent="-330200" algn="l" rtl="0">
              <a:spcBef>
                <a:spcPts val="320"/>
              </a:spcBef>
              <a:spcAft>
                <a:spcPts val="0"/>
              </a:spcAft>
              <a:buClr>
                <a:schemeClr val="accent5"/>
              </a:buClr>
              <a:buSzPts val="1600"/>
              <a:buFont typeface="Noto Sans Symbols"/>
              <a:buChar char="•"/>
              <a:defRPr sz="1600" b="0" i="0" u="none" strike="noStrike" cap="none">
                <a:solidFill>
                  <a:schemeClr val="dk1"/>
                </a:solidFill>
                <a:latin typeface="Corbel"/>
                <a:ea typeface="Corbel"/>
                <a:cs typeface="Corbel"/>
                <a:sym typeface="Corbel"/>
              </a:defRPr>
            </a:lvl5pPr>
            <a:lvl6pPr marL="2743200" marR="0" lvl="5" indent="-330200" algn="l" rtl="0">
              <a:spcBef>
                <a:spcPts val="320"/>
              </a:spcBef>
              <a:spcAft>
                <a:spcPts val="0"/>
              </a:spcAft>
              <a:buClr>
                <a:schemeClr val="accent6"/>
              </a:buClr>
              <a:buSzPts val="1600"/>
              <a:buFont typeface="Noto Sans Symbols"/>
              <a:buChar char="⚫"/>
              <a:defRPr sz="1600" b="0" i="0" u="none" strike="noStrike" cap="none">
                <a:solidFill>
                  <a:schemeClr val="dk1"/>
                </a:solidFill>
                <a:latin typeface="Corbel"/>
                <a:ea typeface="Corbel"/>
                <a:cs typeface="Corbel"/>
                <a:sym typeface="Corbel"/>
              </a:defRPr>
            </a:lvl6pPr>
            <a:lvl7pPr marL="3200400" marR="0" lvl="6" indent="-330200" algn="l" rtl="0">
              <a:spcBef>
                <a:spcPts val="320"/>
              </a:spcBef>
              <a:spcAft>
                <a:spcPts val="0"/>
              </a:spcAft>
              <a:buClr>
                <a:schemeClr val="accent1"/>
              </a:buClr>
              <a:buSzPts val="1600"/>
              <a:buFont typeface="Noto Sans Symbols"/>
              <a:buChar char="⚫"/>
              <a:defRPr sz="1600" b="0" i="0" u="none" strike="noStrike" cap="none">
                <a:solidFill>
                  <a:schemeClr val="dk1"/>
                </a:solidFill>
                <a:latin typeface="Corbel"/>
                <a:ea typeface="Corbel"/>
                <a:cs typeface="Corbel"/>
                <a:sym typeface="Corbel"/>
              </a:defRPr>
            </a:lvl7pPr>
            <a:lvl8pPr marL="3657600" marR="0" lvl="7" indent="-330200" algn="l" rtl="0">
              <a:spcBef>
                <a:spcPts val="320"/>
              </a:spcBef>
              <a:spcAft>
                <a:spcPts val="0"/>
              </a:spcAft>
              <a:buClr>
                <a:schemeClr val="accent2"/>
              </a:buClr>
              <a:buSzPts val="1600"/>
              <a:buFont typeface="Noto Sans Symbols"/>
              <a:buChar char="⚫"/>
              <a:defRPr sz="1600" b="0" i="0" u="none" strike="noStrike" cap="none">
                <a:solidFill>
                  <a:schemeClr val="dk1"/>
                </a:solidFill>
                <a:latin typeface="Corbel"/>
                <a:ea typeface="Corbel"/>
                <a:cs typeface="Corbel"/>
                <a:sym typeface="Corbel"/>
              </a:defRPr>
            </a:lvl8pPr>
            <a:lvl9pPr marL="4114800" marR="0" lvl="8" indent="-330200" algn="l" rtl="0">
              <a:spcBef>
                <a:spcPts val="320"/>
              </a:spcBef>
              <a:spcAft>
                <a:spcPts val="0"/>
              </a:spcAft>
              <a:buClr>
                <a:schemeClr val="accent3"/>
              </a:buClr>
              <a:buSzPts val="1600"/>
              <a:buFont typeface="Noto Sans Symbols"/>
              <a:buChar char="⚫"/>
              <a:defRPr sz="1600" b="0" i="0" u="none" strike="noStrike" cap="none">
                <a:solidFill>
                  <a:schemeClr val="dk1"/>
                </a:solidFill>
                <a:latin typeface="Corbel"/>
                <a:ea typeface="Corbel"/>
                <a:cs typeface="Corbel"/>
                <a:sym typeface="Corbel"/>
              </a:defRPr>
            </a:lvl9pPr>
          </a:lstStyle>
          <a:p>
            <a:endParaRPr/>
          </a:p>
        </p:txBody>
      </p:sp>
      <p:sp>
        <p:nvSpPr>
          <p:cNvPr id="66" name="Google Shape;66;p8"/>
          <p:cNvSpPr txBox="1">
            <a:spLocks noGrp="1"/>
          </p:cNvSpPr>
          <p:nvPr>
            <p:ph type="body" idx="3"/>
          </p:nvPr>
        </p:nvSpPr>
        <p:spPr>
          <a:xfrm>
            <a:off x="4645025" y="1698987"/>
            <a:ext cx="4041775" cy="715355"/>
          </a:xfrm>
          <a:prstGeom prst="rect">
            <a:avLst/>
          </a:prstGeom>
          <a:noFill/>
          <a:ln>
            <a:noFill/>
          </a:ln>
        </p:spPr>
        <p:txBody>
          <a:bodyPr spcFirstLastPara="1" wrap="square" lIns="146300" tIns="91425" rIns="91425" bIns="45700" anchor="ctr" anchorCtr="0">
            <a:noAutofit/>
          </a:bodyPr>
          <a:lstStyle>
            <a:lvl1pPr marL="457200" marR="0" lvl="0" indent="-228600" algn="l" rtl="0">
              <a:spcBef>
                <a:spcPts val="0"/>
              </a:spcBef>
              <a:spcAft>
                <a:spcPts val="0"/>
              </a:spcAft>
              <a:buClr>
                <a:schemeClr val="accent1"/>
              </a:buClr>
              <a:buSzPts val="1840"/>
              <a:buFont typeface="Noto Sans Symbols"/>
              <a:buNone/>
              <a:defRPr sz="2300" b="1" i="0" u="none" strike="noStrike" cap="none">
                <a:solidFill>
                  <a:schemeClr val="dk1"/>
                </a:solidFill>
                <a:latin typeface="Corbel"/>
                <a:ea typeface="Corbel"/>
                <a:cs typeface="Corbel"/>
                <a:sym typeface="Corbel"/>
              </a:defRPr>
            </a:lvl1pPr>
            <a:lvl2pPr marL="914400" marR="0" lvl="1" indent="-228600" algn="l" rtl="0">
              <a:spcBef>
                <a:spcPts val="400"/>
              </a:spcBef>
              <a:spcAft>
                <a:spcPts val="0"/>
              </a:spcAft>
              <a:buClr>
                <a:schemeClr val="accent2"/>
              </a:buClr>
              <a:buSzPts val="1800"/>
              <a:buFont typeface="Noto Sans Symbols"/>
              <a:buNone/>
              <a:defRPr sz="2000" b="1" i="0" u="none" strike="noStrike" cap="none">
                <a:solidFill>
                  <a:schemeClr val="dk1"/>
                </a:solidFill>
                <a:latin typeface="Corbel"/>
                <a:ea typeface="Corbel"/>
                <a:cs typeface="Corbel"/>
                <a:sym typeface="Corbel"/>
              </a:defRPr>
            </a:lvl2pPr>
            <a:lvl3pPr marL="1371600" marR="0" lvl="2" indent="-228600" algn="l" rtl="0">
              <a:spcBef>
                <a:spcPts val="360"/>
              </a:spcBef>
              <a:spcAft>
                <a:spcPts val="0"/>
              </a:spcAft>
              <a:buClr>
                <a:schemeClr val="accent3"/>
              </a:buClr>
              <a:buSzPts val="1800"/>
              <a:buFont typeface="Arial"/>
              <a:buNone/>
              <a:defRPr sz="1800" b="1" i="0" u="none" strike="noStrike" cap="none">
                <a:solidFill>
                  <a:schemeClr val="dk1"/>
                </a:solidFill>
                <a:latin typeface="Corbel"/>
                <a:ea typeface="Corbel"/>
                <a:cs typeface="Corbel"/>
                <a:sym typeface="Corbel"/>
              </a:defRPr>
            </a:lvl3pPr>
            <a:lvl4pPr marL="1828800" marR="0" lvl="3" indent="-228600" algn="l" rtl="0">
              <a:spcBef>
                <a:spcPts val="320"/>
              </a:spcBef>
              <a:spcAft>
                <a:spcPts val="0"/>
              </a:spcAft>
              <a:buClr>
                <a:schemeClr val="accent4"/>
              </a:buClr>
              <a:buSzPts val="1600"/>
              <a:buFont typeface="Arial"/>
              <a:buNone/>
              <a:defRPr sz="1600" b="1" i="0" u="none" strike="noStrike" cap="none">
                <a:solidFill>
                  <a:schemeClr val="dk1"/>
                </a:solidFill>
                <a:latin typeface="Corbel"/>
                <a:ea typeface="Corbel"/>
                <a:cs typeface="Corbel"/>
                <a:sym typeface="Corbel"/>
              </a:defRPr>
            </a:lvl4pPr>
            <a:lvl5pPr marL="2286000" marR="0" lvl="4" indent="-228600" algn="l" rtl="0">
              <a:spcBef>
                <a:spcPts val="320"/>
              </a:spcBef>
              <a:spcAft>
                <a:spcPts val="0"/>
              </a:spcAft>
              <a:buClr>
                <a:schemeClr val="accent5"/>
              </a:buClr>
              <a:buSzPts val="1600"/>
              <a:buFont typeface="Noto Sans Symbols"/>
              <a:buNone/>
              <a:defRPr sz="1600" b="1" i="0" u="none" strike="noStrike" cap="none">
                <a:solidFill>
                  <a:schemeClr val="dk1"/>
                </a:solidFill>
                <a:latin typeface="Corbel"/>
                <a:ea typeface="Corbel"/>
                <a:cs typeface="Corbel"/>
                <a:sym typeface="Corbel"/>
              </a:defRPr>
            </a:lvl5pPr>
            <a:lvl6pPr marL="2743200" marR="0" lvl="5" indent="-228600" algn="l" rtl="0">
              <a:spcBef>
                <a:spcPts val="320"/>
              </a:spcBef>
              <a:spcAft>
                <a:spcPts val="0"/>
              </a:spcAft>
              <a:buClr>
                <a:schemeClr val="accent6"/>
              </a:buClr>
              <a:buSzPts val="1600"/>
              <a:buFont typeface="Noto Sans Symbols"/>
              <a:buNone/>
              <a:defRPr sz="1600" b="1" i="0" u="none" strike="noStrike" cap="none">
                <a:solidFill>
                  <a:schemeClr val="dk1"/>
                </a:solidFill>
                <a:latin typeface="Corbel"/>
                <a:ea typeface="Corbel"/>
                <a:cs typeface="Corbel"/>
                <a:sym typeface="Corbel"/>
              </a:defRPr>
            </a:lvl6pPr>
            <a:lvl7pPr marL="3200400" marR="0" lvl="6" indent="-228600" algn="l" rtl="0">
              <a:spcBef>
                <a:spcPts val="320"/>
              </a:spcBef>
              <a:spcAft>
                <a:spcPts val="0"/>
              </a:spcAft>
              <a:buClr>
                <a:schemeClr val="accent1"/>
              </a:buClr>
              <a:buSzPts val="1600"/>
              <a:buFont typeface="Noto Sans Symbols"/>
              <a:buNone/>
              <a:defRPr sz="1600" b="1" i="0" u="none" strike="noStrike" cap="none">
                <a:solidFill>
                  <a:schemeClr val="dk1"/>
                </a:solidFill>
                <a:latin typeface="Corbel"/>
                <a:ea typeface="Corbel"/>
                <a:cs typeface="Corbel"/>
                <a:sym typeface="Corbel"/>
              </a:defRPr>
            </a:lvl7pPr>
            <a:lvl8pPr marL="3657600" marR="0" lvl="7" indent="-228600" algn="l" rtl="0">
              <a:spcBef>
                <a:spcPts val="320"/>
              </a:spcBef>
              <a:spcAft>
                <a:spcPts val="0"/>
              </a:spcAft>
              <a:buClr>
                <a:schemeClr val="accent2"/>
              </a:buClr>
              <a:buSzPts val="1600"/>
              <a:buFont typeface="Noto Sans Symbols"/>
              <a:buNone/>
              <a:defRPr sz="1600" b="1" i="0" u="none" strike="noStrike" cap="none">
                <a:solidFill>
                  <a:schemeClr val="dk1"/>
                </a:solidFill>
                <a:latin typeface="Corbel"/>
                <a:ea typeface="Corbel"/>
                <a:cs typeface="Corbel"/>
                <a:sym typeface="Corbel"/>
              </a:defRPr>
            </a:lvl8pPr>
            <a:lvl9pPr marL="4114800" marR="0" lvl="8" indent="-228600" algn="l" rtl="0">
              <a:spcBef>
                <a:spcPts val="320"/>
              </a:spcBef>
              <a:spcAft>
                <a:spcPts val="0"/>
              </a:spcAft>
              <a:buClr>
                <a:schemeClr val="accent3"/>
              </a:buClr>
              <a:buSzPts val="1600"/>
              <a:buFont typeface="Noto Sans Symbols"/>
              <a:buNone/>
              <a:defRPr sz="1600" b="1" i="0" u="none" strike="noStrike" cap="none">
                <a:solidFill>
                  <a:schemeClr val="dk1"/>
                </a:solidFill>
                <a:latin typeface="Corbel"/>
                <a:ea typeface="Corbel"/>
                <a:cs typeface="Corbel"/>
                <a:sym typeface="Corbel"/>
              </a:defRPr>
            </a:lvl9pPr>
          </a:lstStyle>
          <a:p>
            <a:endParaRPr/>
          </a:p>
        </p:txBody>
      </p:sp>
      <p:sp>
        <p:nvSpPr>
          <p:cNvPr id="67" name="Google Shape;67;p8"/>
          <p:cNvSpPr txBox="1">
            <a:spLocks noGrp="1"/>
          </p:cNvSpPr>
          <p:nvPr>
            <p:ph type="body" idx="4"/>
          </p:nvPr>
        </p:nvSpPr>
        <p:spPr>
          <a:xfrm>
            <a:off x="4645025" y="2449512"/>
            <a:ext cx="4041775" cy="3951288"/>
          </a:xfrm>
          <a:prstGeom prst="rect">
            <a:avLst/>
          </a:prstGeom>
          <a:noFill/>
          <a:ln>
            <a:noFill/>
          </a:ln>
        </p:spPr>
        <p:txBody>
          <a:bodyPr spcFirstLastPara="1" wrap="square" lIns="54850" tIns="91425" rIns="91425" bIns="45700" anchor="t" anchorCtr="0">
            <a:noAutofit/>
          </a:bodyPr>
          <a:lstStyle>
            <a:lvl1pPr marL="457200" marR="0" lvl="0" indent="-350520" algn="l" rtl="0">
              <a:spcBef>
                <a:spcPts val="0"/>
              </a:spcBef>
              <a:spcAft>
                <a:spcPts val="0"/>
              </a:spcAft>
              <a:buClr>
                <a:schemeClr val="accent1"/>
              </a:buClr>
              <a:buSzPts val="1920"/>
              <a:buFont typeface="Noto Sans Symbols"/>
              <a:buChar char="◼"/>
              <a:defRPr sz="2400" b="0" i="0" u="none" strike="noStrike" cap="none">
                <a:solidFill>
                  <a:schemeClr val="dk1"/>
                </a:solidFill>
                <a:latin typeface="Corbel"/>
                <a:ea typeface="Corbel"/>
                <a:cs typeface="Corbel"/>
                <a:sym typeface="Corbel"/>
              </a:defRPr>
            </a:lvl1pPr>
            <a:lvl2pPr marL="914400" marR="0" lvl="1" indent="-342900" algn="l" rtl="0">
              <a:spcBef>
                <a:spcPts val="400"/>
              </a:spcBef>
              <a:spcAft>
                <a:spcPts val="0"/>
              </a:spcAft>
              <a:buClr>
                <a:schemeClr val="accent2"/>
              </a:buClr>
              <a:buSzPts val="1800"/>
              <a:buFont typeface="Noto Sans Symbols"/>
              <a:buChar char="▪"/>
              <a:defRPr sz="2000" b="0" i="0" u="none" strike="noStrike" cap="none">
                <a:solidFill>
                  <a:schemeClr val="dk1"/>
                </a:solidFill>
                <a:latin typeface="Corbel"/>
                <a:ea typeface="Corbel"/>
                <a:cs typeface="Corbel"/>
                <a:sym typeface="Corbel"/>
              </a:defRPr>
            </a:lvl2pPr>
            <a:lvl3pPr marL="1371600" marR="0" lvl="2" indent="-342900" algn="l" rtl="0">
              <a:spcBef>
                <a:spcPts val="360"/>
              </a:spcBef>
              <a:spcAft>
                <a:spcPts val="0"/>
              </a:spcAft>
              <a:buClr>
                <a:schemeClr val="accent3"/>
              </a:buClr>
              <a:buSzPts val="1800"/>
              <a:buFont typeface="Arial"/>
              <a:buChar char="▪"/>
              <a:defRPr sz="1800" b="0" i="0" u="none" strike="noStrike" cap="none">
                <a:solidFill>
                  <a:schemeClr val="dk1"/>
                </a:solidFill>
                <a:latin typeface="Corbel"/>
                <a:ea typeface="Corbel"/>
                <a:cs typeface="Corbel"/>
                <a:sym typeface="Corbel"/>
              </a:defRPr>
            </a:lvl3pPr>
            <a:lvl4pPr marL="1828800" marR="0" lvl="3" indent="-330200" algn="l" rtl="0">
              <a:spcBef>
                <a:spcPts val="320"/>
              </a:spcBef>
              <a:spcAft>
                <a:spcPts val="0"/>
              </a:spcAft>
              <a:buClr>
                <a:schemeClr val="accent4"/>
              </a:buClr>
              <a:buSzPts val="1600"/>
              <a:buFont typeface="Arial"/>
              <a:buChar char="▪"/>
              <a:defRPr sz="1600" b="0" i="0" u="none" strike="noStrike" cap="none">
                <a:solidFill>
                  <a:schemeClr val="dk1"/>
                </a:solidFill>
                <a:latin typeface="Corbel"/>
                <a:ea typeface="Corbel"/>
                <a:cs typeface="Corbel"/>
                <a:sym typeface="Corbel"/>
              </a:defRPr>
            </a:lvl4pPr>
            <a:lvl5pPr marL="2286000" marR="0" lvl="4" indent="-330200" algn="l" rtl="0">
              <a:spcBef>
                <a:spcPts val="320"/>
              </a:spcBef>
              <a:spcAft>
                <a:spcPts val="0"/>
              </a:spcAft>
              <a:buClr>
                <a:schemeClr val="accent5"/>
              </a:buClr>
              <a:buSzPts val="1600"/>
              <a:buFont typeface="Noto Sans Symbols"/>
              <a:buChar char="•"/>
              <a:defRPr sz="1600" b="0" i="0" u="none" strike="noStrike" cap="none">
                <a:solidFill>
                  <a:schemeClr val="dk1"/>
                </a:solidFill>
                <a:latin typeface="Corbel"/>
                <a:ea typeface="Corbel"/>
                <a:cs typeface="Corbel"/>
                <a:sym typeface="Corbel"/>
              </a:defRPr>
            </a:lvl5pPr>
            <a:lvl6pPr marL="2743200" marR="0" lvl="5" indent="-330200" algn="l" rtl="0">
              <a:spcBef>
                <a:spcPts val="320"/>
              </a:spcBef>
              <a:spcAft>
                <a:spcPts val="0"/>
              </a:spcAft>
              <a:buClr>
                <a:schemeClr val="accent6"/>
              </a:buClr>
              <a:buSzPts val="1600"/>
              <a:buFont typeface="Noto Sans Symbols"/>
              <a:buChar char="⚫"/>
              <a:defRPr sz="1600" b="0" i="0" u="none" strike="noStrike" cap="none">
                <a:solidFill>
                  <a:schemeClr val="dk1"/>
                </a:solidFill>
                <a:latin typeface="Corbel"/>
                <a:ea typeface="Corbel"/>
                <a:cs typeface="Corbel"/>
                <a:sym typeface="Corbel"/>
              </a:defRPr>
            </a:lvl6pPr>
            <a:lvl7pPr marL="3200400" marR="0" lvl="6" indent="-330200" algn="l" rtl="0">
              <a:spcBef>
                <a:spcPts val="320"/>
              </a:spcBef>
              <a:spcAft>
                <a:spcPts val="0"/>
              </a:spcAft>
              <a:buClr>
                <a:schemeClr val="accent1"/>
              </a:buClr>
              <a:buSzPts val="1600"/>
              <a:buFont typeface="Noto Sans Symbols"/>
              <a:buChar char="⚫"/>
              <a:defRPr sz="1600" b="0" i="0" u="none" strike="noStrike" cap="none">
                <a:solidFill>
                  <a:schemeClr val="dk1"/>
                </a:solidFill>
                <a:latin typeface="Corbel"/>
                <a:ea typeface="Corbel"/>
                <a:cs typeface="Corbel"/>
                <a:sym typeface="Corbel"/>
              </a:defRPr>
            </a:lvl7pPr>
            <a:lvl8pPr marL="3657600" marR="0" lvl="7" indent="-330200" algn="l" rtl="0">
              <a:spcBef>
                <a:spcPts val="320"/>
              </a:spcBef>
              <a:spcAft>
                <a:spcPts val="0"/>
              </a:spcAft>
              <a:buClr>
                <a:schemeClr val="accent2"/>
              </a:buClr>
              <a:buSzPts val="1600"/>
              <a:buFont typeface="Noto Sans Symbols"/>
              <a:buChar char="⚫"/>
              <a:defRPr sz="1600" b="0" i="0" u="none" strike="noStrike" cap="none">
                <a:solidFill>
                  <a:schemeClr val="dk1"/>
                </a:solidFill>
                <a:latin typeface="Corbel"/>
                <a:ea typeface="Corbel"/>
                <a:cs typeface="Corbel"/>
                <a:sym typeface="Corbel"/>
              </a:defRPr>
            </a:lvl8pPr>
            <a:lvl9pPr marL="4114800" marR="0" lvl="8" indent="-330200" algn="l" rtl="0">
              <a:spcBef>
                <a:spcPts val="320"/>
              </a:spcBef>
              <a:spcAft>
                <a:spcPts val="0"/>
              </a:spcAft>
              <a:buClr>
                <a:schemeClr val="accent3"/>
              </a:buClr>
              <a:buSzPts val="1600"/>
              <a:buFont typeface="Noto Sans Symbols"/>
              <a:buChar char="⚫"/>
              <a:defRPr sz="1600" b="0" i="0" u="none" strike="noStrike" cap="none">
                <a:solidFill>
                  <a:schemeClr val="dk1"/>
                </a:solidFill>
                <a:latin typeface="Corbel"/>
                <a:ea typeface="Corbel"/>
                <a:cs typeface="Corbel"/>
                <a:sym typeface="Corbel"/>
              </a:defRPr>
            </a:lvl9pPr>
          </a:lstStyle>
          <a:p>
            <a:endParaRPr/>
          </a:p>
        </p:txBody>
      </p:sp>
      <p:sp>
        <p:nvSpPr>
          <p:cNvPr id="68" name="Google Shape;68;p8"/>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9" name="Google Shape;69;p8"/>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0" name="Google Shape;70;p8"/>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9"/>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9"/>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4" name="Google Shape;74;p9"/>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5" name="Google Shape;75;p9"/>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6"/>
        <p:cNvGrpSpPr/>
        <p:nvPr/>
      </p:nvGrpSpPr>
      <p:grpSpPr>
        <a:xfrm>
          <a:off x="0" y="0"/>
          <a:ext cx="0" cy="0"/>
          <a:chOff x="0" y="0"/>
          <a:chExt cx="0" cy="0"/>
        </a:xfrm>
      </p:grpSpPr>
      <p:sp>
        <p:nvSpPr>
          <p:cNvPr id="77" name="Google Shape;77;p10"/>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8" name="Google Shape;78;p10"/>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9" name="Google Shape;79;p10"/>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11"/>
          <p:cNvSpPr txBox="1">
            <a:spLocks noGrp="1"/>
          </p:cNvSpPr>
          <p:nvPr>
            <p:ph type="title"/>
          </p:nvPr>
        </p:nvSpPr>
        <p:spPr>
          <a:xfrm>
            <a:off x="167838" y="152400"/>
            <a:ext cx="2523744" cy="978408"/>
          </a:xfrm>
          <a:prstGeom prst="rect">
            <a:avLst/>
          </a:prstGeom>
          <a:noFill/>
          <a:ln>
            <a:noFill/>
          </a:ln>
        </p:spPr>
        <p:txBody>
          <a:bodyPr spcFirstLastPara="1" wrap="square" lIns="73150" tIns="45700" rIns="45700" bIns="0" anchor="b" anchorCtr="0">
            <a:noAutofit/>
          </a:bodyPr>
          <a:lstStyle>
            <a:lvl1pPr marR="0" lvl="0" algn="l" rtl="0">
              <a:spcBef>
                <a:spcPts val="0"/>
              </a:spcBef>
              <a:spcAft>
                <a:spcPts val="0"/>
              </a:spcAft>
              <a:buClr>
                <a:srgbClr val="FFC700"/>
              </a:buClr>
              <a:buSzPts val="2000"/>
              <a:buFont typeface="Corbel"/>
              <a:buNone/>
              <a:defRPr sz="2000" b="0"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1"/>
          <p:cNvSpPr txBox="1">
            <a:spLocks noGrp="1"/>
          </p:cNvSpPr>
          <p:nvPr>
            <p:ph type="body" idx="1"/>
          </p:nvPr>
        </p:nvSpPr>
        <p:spPr>
          <a:xfrm>
            <a:off x="3019377" y="1743133"/>
            <a:ext cx="5920641" cy="4558885"/>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55600" algn="l" rtl="0">
              <a:spcBef>
                <a:spcPts val="400"/>
              </a:spcBef>
              <a:spcAft>
                <a:spcPts val="0"/>
              </a:spcAft>
              <a:buClr>
                <a:schemeClr val="accent1"/>
              </a:buClr>
              <a:buSzPts val="2000"/>
              <a:buFont typeface="Noto Sans Symbols"/>
              <a:buChar char="⚫"/>
              <a:defRPr sz="2000" b="0" i="0" u="none" strike="noStrike" cap="none">
                <a:solidFill>
                  <a:schemeClr val="dk1"/>
                </a:solidFill>
                <a:latin typeface="Corbel"/>
                <a:ea typeface="Corbel"/>
                <a:cs typeface="Corbel"/>
                <a:sym typeface="Corbel"/>
              </a:defRPr>
            </a:lvl7pPr>
            <a:lvl8pPr marL="3657600" marR="0" lvl="7" indent="-355600" algn="l" rtl="0">
              <a:spcBef>
                <a:spcPts val="400"/>
              </a:spcBef>
              <a:spcAft>
                <a:spcPts val="0"/>
              </a:spcAft>
              <a:buClr>
                <a:schemeClr val="accent2"/>
              </a:buClr>
              <a:buSzPts val="2000"/>
              <a:buFont typeface="Noto Sans Symbols"/>
              <a:buChar char="⚫"/>
              <a:defRPr sz="2000" b="0" i="0" u="none" strike="noStrike" cap="none">
                <a:solidFill>
                  <a:schemeClr val="dk1"/>
                </a:solidFill>
                <a:latin typeface="Corbel"/>
                <a:ea typeface="Corbel"/>
                <a:cs typeface="Corbel"/>
                <a:sym typeface="Corbel"/>
              </a:defRPr>
            </a:lvl8pPr>
            <a:lvl9pPr marL="4114800" marR="0" lvl="8" indent="-355600" algn="l" rtl="0">
              <a:spcBef>
                <a:spcPts val="400"/>
              </a:spcBef>
              <a:spcAft>
                <a:spcPts val="0"/>
              </a:spcAft>
              <a:buClr>
                <a:schemeClr val="accent3"/>
              </a:buClr>
              <a:buSzPts val="2000"/>
              <a:buFont typeface="Noto Sans Symbols"/>
              <a:buChar char="⚫"/>
              <a:defRPr sz="2000" b="0" i="0" u="none" strike="noStrike" cap="none">
                <a:solidFill>
                  <a:schemeClr val="dk1"/>
                </a:solidFill>
                <a:latin typeface="Corbel"/>
                <a:ea typeface="Corbel"/>
                <a:cs typeface="Corbel"/>
                <a:sym typeface="Corbel"/>
              </a:defRPr>
            </a:lvl9pPr>
          </a:lstStyle>
          <a:p>
            <a:endParaRPr/>
          </a:p>
        </p:txBody>
      </p:sp>
      <p:sp>
        <p:nvSpPr>
          <p:cNvPr id="83" name="Google Shape;83;p11"/>
          <p:cNvSpPr txBox="1">
            <a:spLocks noGrp="1"/>
          </p:cNvSpPr>
          <p:nvPr>
            <p:ph type="body" idx="2"/>
          </p:nvPr>
        </p:nvSpPr>
        <p:spPr>
          <a:xfrm>
            <a:off x="167838" y="1730018"/>
            <a:ext cx="2468880" cy="4572000"/>
          </a:xfrm>
          <a:prstGeom prst="rect">
            <a:avLst/>
          </a:prstGeom>
          <a:noFill/>
          <a:ln>
            <a:noFill/>
          </a:ln>
        </p:spPr>
        <p:txBody>
          <a:bodyPr spcFirstLastPara="1" wrap="square" lIns="54850" tIns="91425" rIns="91425" bIns="45700" anchor="t" anchorCtr="0">
            <a:noAutofit/>
          </a:bodyPr>
          <a:lstStyle>
            <a:lvl1pPr marL="457200" marR="0" lvl="0" indent="-228600" algn="l" rtl="0">
              <a:spcBef>
                <a:spcPts val="0"/>
              </a:spcBef>
              <a:spcAft>
                <a:spcPts val="0"/>
              </a:spcAft>
              <a:buClr>
                <a:schemeClr val="accent1"/>
              </a:buClr>
              <a:buSzPts val="1120"/>
              <a:buFont typeface="Noto Sans Symbols"/>
              <a:buNone/>
              <a:defRPr sz="1400" b="0" i="0" u="none" strike="noStrike" cap="none">
                <a:solidFill>
                  <a:schemeClr val="dk1"/>
                </a:solidFill>
                <a:latin typeface="Corbel"/>
                <a:ea typeface="Corbel"/>
                <a:cs typeface="Corbel"/>
                <a:sym typeface="Corbel"/>
              </a:defRPr>
            </a:lvl1pPr>
            <a:lvl2pPr marL="914400" marR="0" lvl="1" indent="-228600" algn="l" rtl="0">
              <a:spcBef>
                <a:spcPts val="240"/>
              </a:spcBef>
              <a:spcAft>
                <a:spcPts val="0"/>
              </a:spcAft>
              <a:buClr>
                <a:schemeClr val="accent2"/>
              </a:buClr>
              <a:buSzPts val="1080"/>
              <a:buFont typeface="Noto Sans Symbols"/>
              <a:buNone/>
              <a:defRPr sz="1200" b="0" i="0" u="none" strike="noStrike" cap="none">
                <a:solidFill>
                  <a:schemeClr val="dk1"/>
                </a:solidFill>
                <a:latin typeface="Corbel"/>
                <a:ea typeface="Corbel"/>
                <a:cs typeface="Corbel"/>
                <a:sym typeface="Corbel"/>
              </a:defRPr>
            </a:lvl2pPr>
            <a:lvl3pPr marL="1371600" marR="0" lvl="2" indent="-228600" algn="l" rtl="0">
              <a:spcBef>
                <a:spcPts val="200"/>
              </a:spcBef>
              <a:spcAft>
                <a:spcPts val="0"/>
              </a:spcAft>
              <a:buClr>
                <a:schemeClr val="accent3"/>
              </a:buClr>
              <a:buSzPts val="1000"/>
              <a:buFont typeface="Arial"/>
              <a:buNone/>
              <a:defRPr sz="1000" b="0" i="0" u="none" strike="noStrike" cap="none">
                <a:solidFill>
                  <a:schemeClr val="dk1"/>
                </a:solidFill>
                <a:latin typeface="Corbel"/>
                <a:ea typeface="Corbel"/>
                <a:cs typeface="Corbel"/>
                <a:sym typeface="Corbel"/>
              </a:defRPr>
            </a:lvl3pPr>
            <a:lvl4pPr marL="1828800" marR="0" lvl="3" indent="-228600" algn="l" rtl="0">
              <a:spcBef>
                <a:spcPts val="180"/>
              </a:spcBef>
              <a:spcAft>
                <a:spcPts val="0"/>
              </a:spcAft>
              <a:buClr>
                <a:schemeClr val="accent4"/>
              </a:buClr>
              <a:buSzPts val="900"/>
              <a:buFont typeface="Arial"/>
              <a:buNone/>
              <a:defRPr sz="900" b="0" i="0" u="none" strike="noStrike" cap="none">
                <a:solidFill>
                  <a:schemeClr val="dk1"/>
                </a:solidFill>
                <a:latin typeface="Corbel"/>
                <a:ea typeface="Corbel"/>
                <a:cs typeface="Corbel"/>
                <a:sym typeface="Corbel"/>
              </a:defRPr>
            </a:lvl4pPr>
            <a:lvl5pPr marL="2286000" marR="0" lvl="4" indent="-228600" algn="l" rtl="0">
              <a:spcBef>
                <a:spcPts val="180"/>
              </a:spcBef>
              <a:spcAft>
                <a:spcPts val="0"/>
              </a:spcAft>
              <a:buClr>
                <a:schemeClr val="accent5"/>
              </a:buClr>
              <a:buSzPts val="900"/>
              <a:buFont typeface="Noto Sans Symbols"/>
              <a:buNone/>
              <a:defRPr sz="900" b="0" i="0" u="none" strike="noStrike" cap="none">
                <a:solidFill>
                  <a:schemeClr val="dk1"/>
                </a:solidFill>
                <a:latin typeface="Corbel"/>
                <a:ea typeface="Corbel"/>
                <a:cs typeface="Corbel"/>
                <a:sym typeface="Corbel"/>
              </a:defRPr>
            </a:lvl5pPr>
            <a:lvl6pPr marL="2743200" marR="0" lvl="5" indent="-228600" algn="l" rtl="0">
              <a:spcBef>
                <a:spcPts val="180"/>
              </a:spcBef>
              <a:spcAft>
                <a:spcPts val="0"/>
              </a:spcAft>
              <a:buClr>
                <a:schemeClr val="accent6"/>
              </a:buClr>
              <a:buSzPts val="900"/>
              <a:buFont typeface="Noto Sans Symbols"/>
              <a:buNone/>
              <a:defRPr sz="900" b="0" i="0" u="none" strike="noStrike" cap="none">
                <a:solidFill>
                  <a:schemeClr val="dk1"/>
                </a:solidFill>
                <a:latin typeface="Corbel"/>
                <a:ea typeface="Corbel"/>
                <a:cs typeface="Corbel"/>
                <a:sym typeface="Corbel"/>
              </a:defRPr>
            </a:lvl6pPr>
            <a:lvl7pPr marL="3200400" marR="0" lvl="6" indent="-228600" algn="l" rtl="0">
              <a:spcBef>
                <a:spcPts val="180"/>
              </a:spcBef>
              <a:spcAft>
                <a:spcPts val="0"/>
              </a:spcAft>
              <a:buClr>
                <a:schemeClr val="accent1"/>
              </a:buClr>
              <a:buSzPts val="900"/>
              <a:buFont typeface="Noto Sans Symbols"/>
              <a:buNone/>
              <a:defRPr sz="900" b="0" i="0" u="none" strike="noStrike" cap="none">
                <a:solidFill>
                  <a:schemeClr val="dk1"/>
                </a:solidFill>
                <a:latin typeface="Corbel"/>
                <a:ea typeface="Corbel"/>
                <a:cs typeface="Corbel"/>
                <a:sym typeface="Corbel"/>
              </a:defRPr>
            </a:lvl7pPr>
            <a:lvl8pPr marL="3657600" marR="0" lvl="7" indent="-228600" algn="l" rtl="0">
              <a:spcBef>
                <a:spcPts val="180"/>
              </a:spcBef>
              <a:spcAft>
                <a:spcPts val="0"/>
              </a:spcAft>
              <a:buClr>
                <a:schemeClr val="accent2"/>
              </a:buClr>
              <a:buSzPts val="900"/>
              <a:buFont typeface="Noto Sans Symbols"/>
              <a:buNone/>
              <a:defRPr sz="900" b="0" i="0" u="none" strike="noStrike" cap="none">
                <a:solidFill>
                  <a:schemeClr val="dk1"/>
                </a:solidFill>
                <a:latin typeface="Corbel"/>
                <a:ea typeface="Corbel"/>
                <a:cs typeface="Corbel"/>
                <a:sym typeface="Corbel"/>
              </a:defRPr>
            </a:lvl8pPr>
            <a:lvl9pPr marL="4114800" marR="0" lvl="8" indent="-228600" algn="l" rtl="0">
              <a:spcBef>
                <a:spcPts val="180"/>
              </a:spcBef>
              <a:spcAft>
                <a:spcPts val="0"/>
              </a:spcAft>
              <a:buClr>
                <a:schemeClr val="accent3"/>
              </a:buClr>
              <a:buSzPts val="900"/>
              <a:buFont typeface="Noto Sans Symbols"/>
              <a:buNone/>
              <a:defRPr sz="900" b="0" i="0" u="none" strike="noStrike" cap="none">
                <a:solidFill>
                  <a:schemeClr val="dk1"/>
                </a:solidFill>
                <a:latin typeface="Corbel"/>
                <a:ea typeface="Corbel"/>
                <a:cs typeface="Corbel"/>
                <a:sym typeface="Corbel"/>
              </a:defRPr>
            </a:lvl9pPr>
          </a:lstStyle>
          <a:p>
            <a:endParaRPr/>
          </a:p>
        </p:txBody>
      </p:sp>
      <p:sp>
        <p:nvSpPr>
          <p:cNvPr id="84" name="Google Shape;84;p11"/>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5" name="Google Shape;85;p11"/>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6" name="Google Shape;86;p11"/>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11"/>
          <p:cNvSpPr/>
          <p:nvPr/>
        </p:nvSpPr>
        <p:spPr>
          <a:xfrm>
            <a:off x="2855737" y="0"/>
            <a:ext cx="45720" cy="1453896"/>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
        <p:nvSpPr>
          <p:cNvPr id="88" name="Google Shape;88;p11"/>
          <p:cNvSpPr/>
          <p:nvPr/>
        </p:nvSpPr>
        <p:spPr>
          <a:xfrm>
            <a:off x="2855737" y="0"/>
            <a:ext cx="45720" cy="1453896"/>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chemeClr val="lt2"/>
        </a:solidFill>
        <a:effectLst/>
      </p:bgPr>
    </p:bg>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a:off x="164592" y="155448"/>
            <a:ext cx="2525150" cy="978408"/>
          </a:xfrm>
          <a:prstGeom prst="rect">
            <a:avLst/>
          </a:prstGeom>
          <a:noFill/>
          <a:ln>
            <a:noFill/>
          </a:ln>
        </p:spPr>
        <p:txBody>
          <a:bodyPr spcFirstLastPara="1" wrap="square" lIns="73150" tIns="45700" rIns="45700" bIns="0" anchor="b" anchorCtr="0">
            <a:noAutofit/>
          </a:bodyPr>
          <a:lstStyle>
            <a:lvl1pPr marR="0" lvl="0" algn="l" rtl="0">
              <a:spcBef>
                <a:spcPts val="0"/>
              </a:spcBef>
              <a:spcAft>
                <a:spcPts val="0"/>
              </a:spcAft>
              <a:buClr>
                <a:srgbClr val="FFC700"/>
              </a:buClr>
              <a:buSzPts val="2000"/>
              <a:buFont typeface="Corbel"/>
              <a:buNone/>
              <a:defRPr sz="2000" b="0"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12"/>
          <p:cNvSpPr>
            <a:spLocks noGrp="1"/>
          </p:cNvSpPr>
          <p:nvPr>
            <p:ph type="pic" idx="2"/>
          </p:nvPr>
        </p:nvSpPr>
        <p:spPr>
          <a:xfrm>
            <a:off x="2903805" y="1484808"/>
            <a:ext cx="6247397" cy="5373192"/>
          </a:xfrm>
          <a:prstGeom prst="rect">
            <a:avLst/>
          </a:prstGeom>
          <a:solidFill>
            <a:srgbClr val="BABABB"/>
          </a:solidFill>
          <a:ln>
            <a:noFill/>
          </a:ln>
        </p:spPr>
        <p:txBody>
          <a:bodyPr spcFirstLastPara="1" wrap="square" lIns="54850" tIns="91425" rIns="91425" bIns="45700" anchor="t" anchorCtr="0">
            <a:noAutofit/>
          </a:bodyPr>
          <a:lstStyle>
            <a:lvl1pPr marR="0" lvl="0" algn="l" rtl="0">
              <a:spcBef>
                <a:spcPts val="0"/>
              </a:spcBef>
              <a:spcAft>
                <a:spcPts val="0"/>
              </a:spcAft>
              <a:buClr>
                <a:schemeClr val="accent1"/>
              </a:buClr>
              <a:buSzPts val="2560"/>
              <a:buFont typeface="Noto Sans Symbols"/>
              <a:buNone/>
              <a:defRPr sz="3200" b="0" i="0" u="none" strike="noStrike" cap="none">
                <a:solidFill>
                  <a:schemeClr val="dk1"/>
                </a:solidFill>
                <a:latin typeface="Corbel"/>
                <a:ea typeface="Corbel"/>
                <a:cs typeface="Corbel"/>
                <a:sym typeface="Corbel"/>
              </a:defRPr>
            </a:lvl1pPr>
            <a:lvl2pPr marR="0" lvl="1" algn="l" rtl="0">
              <a:spcBef>
                <a:spcPts val="560"/>
              </a:spcBef>
              <a:spcAft>
                <a:spcPts val="0"/>
              </a:spcAft>
              <a:buClr>
                <a:schemeClr val="accent2"/>
              </a:buClr>
              <a:buSzPts val="2520"/>
              <a:buFont typeface="Noto Sans Symbols"/>
              <a:buNone/>
              <a:defRPr sz="2800" b="0" i="0" u="none" strike="noStrike" cap="none">
                <a:solidFill>
                  <a:schemeClr val="dk1"/>
                </a:solidFill>
                <a:latin typeface="Corbel"/>
                <a:ea typeface="Corbel"/>
                <a:cs typeface="Corbel"/>
                <a:sym typeface="Corbel"/>
              </a:defRPr>
            </a:lvl2pPr>
            <a:lvl3pPr marR="0" lvl="2" algn="l" rtl="0">
              <a:spcBef>
                <a:spcPts val="480"/>
              </a:spcBef>
              <a:spcAft>
                <a:spcPts val="0"/>
              </a:spcAft>
              <a:buClr>
                <a:schemeClr val="accent3"/>
              </a:buClr>
              <a:buSzPts val="2400"/>
              <a:buFont typeface="Arial"/>
              <a:buNone/>
              <a:defRPr sz="2400" b="0" i="0" u="none" strike="noStrike" cap="none">
                <a:solidFill>
                  <a:schemeClr val="dk1"/>
                </a:solidFill>
                <a:latin typeface="Corbel"/>
                <a:ea typeface="Corbel"/>
                <a:cs typeface="Corbel"/>
                <a:sym typeface="Corbel"/>
              </a:defRPr>
            </a:lvl3pPr>
            <a:lvl4pPr marR="0" lvl="3" algn="l" rtl="0">
              <a:spcBef>
                <a:spcPts val="400"/>
              </a:spcBef>
              <a:spcAft>
                <a:spcPts val="0"/>
              </a:spcAft>
              <a:buClr>
                <a:schemeClr val="accent4"/>
              </a:buClr>
              <a:buSzPts val="2000"/>
              <a:buFont typeface="Arial"/>
              <a:buNone/>
              <a:defRPr sz="2000" b="0" i="0" u="none" strike="noStrike" cap="none">
                <a:solidFill>
                  <a:schemeClr val="dk1"/>
                </a:solidFill>
                <a:latin typeface="Corbel"/>
                <a:ea typeface="Corbel"/>
                <a:cs typeface="Corbel"/>
                <a:sym typeface="Corbel"/>
              </a:defRPr>
            </a:lvl4pPr>
            <a:lvl5pPr marR="0" lvl="4" algn="l" rtl="0">
              <a:spcBef>
                <a:spcPts val="400"/>
              </a:spcBef>
              <a:spcAft>
                <a:spcPts val="0"/>
              </a:spcAft>
              <a:buClr>
                <a:schemeClr val="accent5"/>
              </a:buClr>
              <a:buSzPts val="2000"/>
              <a:buFont typeface="Noto Sans Symbols"/>
              <a:buNone/>
              <a:defRPr sz="2000" b="0" i="0" u="none" strike="noStrike" cap="none">
                <a:solidFill>
                  <a:schemeClr val="dk1"/>
                </a:solidFill>
                <a:latin typeface="Corbel"/>
                <a:ea typeface="Corbel"/>
                <a:cs typeface="Corbel"/>
                <a:sym typeface="Corbel"/>
              </a:defRPr>
            </a:lvl5pPr>
            <a:lvl6pPr marR="0" lvl="5" algn="l" rtl="0">
              <a:spcBef>
                <a:spcPts val="400"/>
              </a:spcBef>
              <a:spcAft>
                <a:spcPts val="0"/>
              </a:spcAft>
              <a:buClr>
                <a:schemeClr val="accent6"/>
              </a:buClr>
              <a:buSzPts val="2000"/>
              <a:buFont typeface="Noto Sans Symbols"/>
              <a:buNone/>
              <a:defRPr sz="2000" b="0" i="0" u="none" strike="noStrike" cap="none">
                <a:solidFill>
                  <a:schemeClr val="dk1"/>
                </a:solidFill>
                <a:latin typeface="Corbel"/>
                <a:ea typeface="Corbel"/>
                <a:cs typeface="Corbel"/>
                <a:sym typeface="Corbel"/>
              </a:defRPr>
            </a:lvl6pPr>
            <a:lvl7pPr marR="0" lvl="6" algn="l" rtl="0">
              <a:spcBef>
                <a:spcPts val="400"/>
              </a:spcBef>
              <a:spcAft>
                <a:spcPts val="0"/>
              </a:spcAft>
              <a:buClr>
                <a:schemeClr val="accent1"/>
              </a:buClr>
              <a:buSzPts val="2000"/>
              <a:buFont typeface="Noto Sans Symbols"/>
              <a:buNone/>
              <a:defRPr sz="2000" b="0" i="0" u="none" strike="noStrike" cap="none">
                <a:solidFill>
                  <a:schemeClr val="dk1"/>
                </a:solidFill>
                <a:latin typeface="Corbel"/>
                <a:ea typeface="Corbel"/>
                <a:cs typeface="Corbel"/>
                <a:sym typeface="Corbel"/>
              </a:defRPr>
            </a:lvl7pPr>
            <a:lvl8pPr marR="0" lvl="7" algn="l" rtl="0">
              <a:spcBef>
                <a:spcPts val="400"/>
              </a:spcBef>
              <a:spcAft>
                <a:spcPts val="0"/>
              </a:spcAft>
              <a:buClr>
                <a:schemeClr val="accent2"/>
              </a:buClr>
              <a:buSzPts val="2000"/>
              <a:buFont typeface="Noto Sans Symbols"/>
              <a:buNone/>
              <a:defRPr sz="2000" b="0" i="0" u="none" strike="noStrike" cap="none">
                <a:solidFill>
                  <a:schemeClr val="dk1"/>
                </a:solidFill>
                <a:latin typeface="Corbel"/>
                <a:ea typeface="Corbel"/>
                <a:cs typeface="Corbel"/>
                <a:sym typeface="Corbel"/>
              </a:defRPr>
            </a:lvl8pPr>
            <a:lvl9pPr marR="0" lvl="8" algn="l" rtl="0">
              <a:spcBef>
                <a:spcPts val="400"/>
              </a:spcBef>
              <a:spcAft>
                <a:spcPts val="0"/>
              </a:spcAft>
              <a:buClr>
                <a:schemeClr val="accent3"/>
              </a:buClr>
              <a:buSzPts val="2000"/>
              <a:buFont typeface="Noto Sans Symbols"/>
              <a:buNone/>
              <a:defRPr sz="2000" b="0" i="0" u="none" strike="noStrike" cap="none">
                <a:solidFill>
                  <a:schemeClr val="dk1"/>
                </a:solidFill>
                <a:latin typeface="Corbel"/>
                <a:ea typeface="Corbel"/>
                <a:cs typeface="Corbel"/>
                <a:sym typeface="Corbel"/>
              </a:defRPr>
            </a:lvl9pPr>
          </a:lstStyle>
          <a:p>
            <a:endParaRPr/>
          </a:p>
        </p:txBody>
      </p:sp>
      <p:sp>
        <p:nvSpPr>
          <p:cNvPr id="92" name="Google Shape;92;p12"/>
          <p:cNvSpPr txBox="1">
            <a:spLocks noGrp="1"/>
          </p:cNvSpPr>
          <p:nvPr>
            <p:ph type="body" idx="1"/>
          </p:nvPr>
        </p:nvSpPr>
        <p:spPr>
          <a:xfrm>
            <a:off x="164592" y="1728216"/>
            <a:ext cx="2468880" cy="4572000"/>
          </a:xfrm>
          <a:prstGeom prst="rect">
            <a:avLst/>
          </a:prstGeom>
          <a:noFill/>
          <a:ln>
            <a:noFill/>
          </a:ln>
        </p:spPr>
        <p:txBody>
          <a:bodyPr spcFirstLastPara="1" wrap="square" lIns="54850" tIns="91425" rIns="91425" bIns="45700" anchor="t" anchorCtr="0">
            <a:noAutofit/>
          </a:bodyPr>
          <a:lstStyle>
            <a:lvl1pPr marL="457200" marR="0" lvl="0" indent="-228600" algn="l" rtl="0">
              <a:spcBef>
                <a:spcPts val="0"/>
              </a:spcBef>
              <a:spcAft>
                <a:spcPts val="0"/>
              </a:spcAft>
              <a:buClr>
                <a:schemeClr val="accent1"/>
              </a:buClr>
              <a:buSzPts val="1120"/>
              <a:buFont typeface="Noto Sans Symbols"/>
              <a:buNone/>
              <a:defRPr sz="1400" b="0" i="0" u="none" strike="noStrike" cap="none">
                <a:solidFill>
                  <a:schemeClr val="dk1"/>
                </a:solidFill>
                <a:latin typeface="Corbel"/>
                <a:ea typeface="Corbel"/>
                <a:cs typeface="Corbel"/>
                <a:sym typeface="Corbel"/>
              </a:defRPr>
            </a:lvl1pPr>
            <a:lvl2pPr marL="914400" marR="0" lvl="1" indent="-228600" algn="l" rtl="0">
              <a:spcBef>
                <a:spcPts val="240"/>
              </a:spcBef>
              <a:spcAft>
                <a:spcPts val="0"/>
              </a:spcAft>
              <a:buClr>
                <a:schemeClr val="accent2"/>
              </a:buClr>
              <a:buSzPts val="1080"/>
              <a:buFont typeface="Noto Sans Symbols"/>
              <a:buNone/>
              <a:defRPr sz="1200" b="0" i="0" u="none" strike="noStrike" cap="none">
                <a:solidFill>
                  <a:schemeClr val="dk1"/>
                </a:solidFill>
                <a:latin typeface="Corbel"/>
                <a:ea typeface="Corbel"/>
                <a:cs typeface="Corbel"/>
                <a:sym typeface="Corbel"/>
              </a:defRPr>
            </a:lvl2pPr>
            <a:lvl3pPr marL="1371600" marR="0" lvl="2" indent="-228600" algn="l" rtl="0">
              <a:spcBef>
                <a:spcPts val="200"/>
              </a:spcBef>
              <a:spcAft>
                <a:spcPts val="0"/>
              </a:spcAft>
              <a:buClr>
                <a:schemeClr val="accent3"/>
              </a:buClr>
              <a:buSzPts val="1000"/>
              <a:buFont typeface="Arial"/>
              <a:buNone/>
              <a:defRPr sz="1000" b="0" i="0" u="none" strike="noStrike" cap="none">
                <a:solidFill>
                  <a:schemeClr val="dk1"/>
                </a:solidFill>
                <a:latin typeface="Corbel"/>
                <a:ea typeface="Corbel"/>
                <a:cs typeface="Corbel"/>
                <a:sym typeface="Corbel"/>
              </a:defRPr>
            </a:lvl3pPr>
            <a:lvl4pPr marL="1828800" marR="0" lvl="3" indent="-228600" algn="l" rtl="0">
              <a:spcBef>
                <a:spcPts val="180"/>
              </a:spcBef>
              <a:spcAft>
                <a:spcPts val="0"/>
              </a:spcAft>
              <a:buClr>
                <a:schemeClr val="accent4"/>
              </a:buClr>
              <a:buSzPts val="900"/>
              <a:buFont typeface="Arial"/>
              <a:buNone/>
              <a:defRPr sz="900" b="0" i="0" u="none" strike="noStrike" cap="none">
                <a:solidFill>
                  <a:schemeClr val="dk1"/>
                </a:solidFill>
                <a:latin typeface="Corbel"/>
                <a:ea typeface="Corbel"/>
                <a:cs typeface="Corbel"/>
                <a:sym typeface="Corbel"/>
              </a:defRPr>
            </a:lvl4pPr>
            <a:lvl5pPr marL="2286000" marR="0" lvl="4" indent="-228600" algn="l" rtl="0">
              <a:spcBef>
                <a:spcPts val="180"/>
              </a:spcBef>
              <a:spcAft>
                <a:spcPts val="0"/>
              </a:spcAft>
              <a:buClr>
                <a:schemeClr val="accent5"/>
              </a:buClr>
              <a:buSzPts val="900"/>
              <a:buFont typeface="Noto Sans Symbols"/>
              <a:buNone/>
              <a:defRPr sz="900" b="0" i="0" u="none" strike="noStrike" cap="none">
                <a:solidFill>
                  <a:schemeClr val="dk1"/>
                </a:solidFill>
                <a:latin typeface="Corbel"/>
                <a:ea typeface="Corbel"/>
                <a:cs typeface="Corbel"/>
                <a:sym typeface="Corbel"/>
              </a:defRPr>
            </a:lvl5pPr>
            <a:lvl6pPr marL="2743200" marR="0" lvl="5" indent="-228600" algn="l" rtl="0">
              <a:spcBef>
                <a:spcPts val="180"/>
              </a:spcBef>
              <a:spcAft>
                <a:spcPts val="0"/>
              </a:spcAft>
              <a:buClr>
                <a:schemeClr val="accent6"/>
              </a:buClr>
              <a:buSzPts val="900"/>
              <a:buFont typeface="Noto Sans Symbols"/>
              <a:buNone/>
              <a:defRPr sz="900" b="0" i="0" u="none" strike="noStrike" cap="none">
                <a:solidFill>
                  <a:schemeClr val="dk1"/>
                </a:solidFill>
                <a:latin typeface="Corbel"/>
                <a:ea typeface="Corbel"/>
                <a:cs typeface="Corbel"/>
                <a:sym typeface="Corbel"/>
              </a:defRPr>
            </a:lvl6pPr>
            <a:lvl7pPr marL="3200400" marR="0" lvl="6" indent="-228600" algn="l" rtl="0">
              <a:spcBef>
                <a:spcPts val="180"/>
              </a:spcBef>
              <a:spcAft>
                <a:spcPts val="0"/>
              </a:spcAft>
              <a:buClr>
                <a:schemeClr val="accent1"/>
              </a:buClr>
              <a:buSzPts val="900"/>
              <a:buFont typeface="Noto Sans Symbols"/>
              <a:buNone/>
              <a:defRPr sz="900" b="0" i="0" u="none" strike="noStrike" cap="none">
                <a:solidFill>
                  <a:schemeClr val="dk1"/>
                </a:solidFill>
                <a:latin typeface="Corbel"/>
                <a:ea typeface="Corbel"/>
                <a:cs typeface="Corbel"/>
                <a:sym typeface="Corbel"/>
              </a:defRPr>
            </a:lvl7pPr>
            <a:lvl8pPr marL="3657600" marR="0" lvl="7" indent="-228600" algn="l" rtl="0">
              <a:spcBef>
                <a:spcPts val="180"/>
              </a:spcBef>
              <a:spcAft>
                <a:spcPts val="0"/>
              </a:spcAft>
              <a:buClr>
                <a:schemeClr val="accent2"/>
              </a:buClr>
              <a:buSzPts val="900"/>
              <a:buFont typeface="Noto Sans Symbols"/>
              <a:buNone/>
              <a:defRPr sz="900" b="0" i="0" u="none" strike="noStrike" cap="none">
                <a:solidFill>
                  <a:schemeClr val="dk1"/>
                </a:solidFill>
                <a:latin typeface="Corbel"/>
                <a:ea typeface="Corbel"/>
                <a:cs typeface="Corbel"/>
                <a:sym typeface="Corbel"/>
              </a:defRPr>
            </a:lvl8pPr>
            <a:lvl9pPr marL="4114800" marR="0" lvl="8" indent="-228600" algn="l" rtl="0">
              <a:spcBef>
                <a:spcPts val="180"/>
              </a:spcBef>
              <a:spcAft>
                <a:spcPts val="0"/>
              </a:spcAft>
              <a:buClr>
                <a:schemeClr val="accent3"/>
              </a:buClr>
              <a:buSzPts val="900"/>
              <a:buFont typeface="Noto Sans Symbols"/>
              <a:buNone/>
              <a:defRPr sz="900" b="0" i="0" u="none" strike="noStrike" cap="none">
                <a:solidFill>
                  <a:schemeClr val="dk1"/>
                </a:solidFill>
                <a:latin typeface="Corbel"/>
                <a:ea typeface="Corbel"/>
                <a:cs typeface="Corbel"/>
                <a:sym typeface="Corbel"/>
              </a:defRPr>
            </a:lvl9pPr>
          </a:lstStyle>
          <a:p>
            <a:endParaRPr/>
          </a:p>
        </p:txBody>
      </p:sp>
      <p:sp>
        <p:nvSpPr>
          <p:cNvPr id="93" name="Google Shape;93;p12"/>
          <p:cNvSpPr txBox="1">
            <a:spLocks noGrp="1"/>
          </p:cNvSpPr>
          <p:nvPr>
            <p:ph type="dt" idx="10"/>
          </p:nvPr>
        </p:nvSpPr>
        <p:spPr>
          <a:xfrm>
            <a:off x="164592" y="1170432"/>
            <a:ext cx="2523744" cy="201168"/>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4" name="Google Shape;94;p12"/>
          <p:cNvSpPr/>
          <p:nvPr/>
        </p:nvSpPr>
        <p:spPr>
          <a:xfrm>
            <a:off x="2855737" y="0"/>
            <a:ext cx="4572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
        <p:nvSpPr>
          <p:cNvPr id="95" name="Google Shape;95;p12"/>
          <p:cNvSpPr/>
          <p:nvPr/>
        </p:nvSpPr>
        <p:spPr>
          <a:xfrm>
            <a:off x="2855737" y="0"/>
            <a:ext cx="4572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
        <p:nvSpPr>
          <p:cNvPr id="96" name="Google Shape;96;p12"/>
          <p:cNvSpPr txBox="1">
            <a:spLocks noGrp="1"/>
          </p:cNvSpPr>
          <p:nvPr>
            <p:ph type="ftr" idx="11"/>
          </p:nvPr>
        </p:nvSpPr>
        <p:spPr>
          <a:xfrm>
            <a:off x="3035808" y="1170432"/>
            <a:ext cx="5193792" cy="201168"/>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BABABA"/>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7" name="Google Shape;97;p12"/>
          <p:cNvSpPr txBox="1">
            <a:spLocks noGrp="1"/>
          </p:cNvSpPr>
          <p:nvPr>
            <p:ph type="sldNum" idx="12"/>
          </p:nvPr>
        </p:nvSpPr>
        <p:spPr>
          <a:xfrm>
            <a:off x="8339328" y="1170432"/>
            <a:ext cx="733864" cy="201168"/>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8"/>
        <p:cNvGrpSpPr/>
        <p:nvPr/>
      </p:nvGrpSpPr>
      <p:grpSpPr>
        <a:xfrm>
          <a:off x="0" y="0"/>
          <a:ext cx="0" cy="0"/>
          <a:chOff x="0" y="0"/>
          <a:chExt cx="0" cy="0"/>
        </a:xfrm>
      </p:grpSpPr>
      <p:sp>
        <p:nvSpPr>
          <p:cNvPr id="99" name="Google Shape;99;p13"/>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 name="Google Shape;100;p13"/>
          <p:cNvSpPr txBox="1">
            <a:spLocks noGrp="1"/>
          </p:cNvSpPr>
          <p:nvPr>
            <p:ph type="body" idx="1"/>
          </p:nvPr>
        </p:nvSpPr>
        <p:spPr>
          <a:xfrm rot="5400000">
            <a:off x="2259195" y="-26805"/>
            <a:ext cx="4625609" cy="8229600"/>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101" name="Google Shape;101;p13"/>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02" name="Google Shape;102;p13"/>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03" name="Google Shape;103;p13"/>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4"/>
        <p:cNvGrpSpPr/>
        <p:nvPr/>
      </p:nvGrpSpPr>
      <p:grpSpPr>
        <a:xfrm>
          <a:off x="0" y="0"/>
          <a:ext cx="0" cy="0"/>
          <a:chOff x="0" y="0"/>
          <a:chExt cx="0" cy="0"/>
        </a:xfrm>
      </p:grpSpPr>
      <p:sp>
        <p:nvSpPr>
          <p:cNvPr id="105" name="Google Shape;105;p14"/>
          <p:cNvSpPr/>
          <p:nvPr/>
        </p:nvSpPr>
        <p:spPr>
          <a:xfrm>
            <a:off x="6598920" y="0"/>
            <a:ext cx="45720" cy="6858000"/>
          </a:xfrm>
          <a:prstGeom prst="rect">
            <a:avLst/>
          </a:prstGeom>
          <a:solidFill>
            <a:srgbClr val="FFFFFF"/>
          </a:solidFill>
          <a:ln>
            <a:noFill/>
          </a:ln>
          <a:effectLst>
            <a:outerShdw blurRad="31750" dist="10160" dir="108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
        <p:nvSpPr>
          <p:cNvPr id="106" name="Google Shape;106;p14"/>
          <p:cNvSpPr/>
          <p:nvPr/>
        </p:nvSpPr>
        <p:spPr>
          <a:xfrm>
            <a:off x="6647687" y="0"/>
            <a:ext cx="2514601" cy="6858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Times New Roman"/>
              <a:ea typeface="Times New Roman"/>
              <a:cs typeface="Times New Roman"/>
              <a:sym typeface="Times New Roman"/>
            </a:endParaRPr>
          </a:p>
        </p:txBody>
      </p:sp>
      <p:sp>
        <p:nvSpPr>
          <p:cNvPr id="107" name="Google Shape;107;p14"/>
          <p:cNvSpPr txBox="1">
            <a:spLocks noGrp="1"/>
          </p:cNvSpPr>
          <p:nvPr>
            <p:ph type="title"/>
          </p:nvPr>
        </p:nvSpPr>
        <p:spPr>
          <a:xfrm rot="5400000">
            <a:off x="4808537" y="2247903"/>
            <a:ext cx="5851525" cy="1905000"/>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8" name="Google Shape;108;p14"/>
          <p:cNvSpPr txBox="1">
            <a:spLocks noGrp="1"/>
          </p:cNvSpPr>
          <p:nvPr>
            <p:ph type="body" idx="1"/>
          </p:nvPr>
        </p:nvSpPr>
        <p:spPr>
          <a:xfrm rot="5400000">
            <a:off x="541338" y="220663"/>
            <a:ext cx="5851525" cy="6019800"/>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109" name="Google Shape;109;p14"/>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10" name="Google Shape;110;p14"/>
          <p:cNvSpPr txBox="1">
            <a:spLocks noGrp="1"/>
          </p:cNvSpPr>
          <p:nvPr>
            <p:ph type="ftr" idx="11"/>
          </p:nvPr>
        </p:nvSpPr>
        <p:spPr>
          <a:xfrm>
            <a:off x="2640597" y="6377459"/>
            <a:ext cx="3836404" cy="365125"/>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11" name="Google Shape;111;p14"/>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AUTOLAYOUT">
    <p:bg>
      <p:bgPr>
        <a:solidFill>
          <a:srgbClr val="FFFFFF"/>
        </a:solidFill>
        <a:effectLst/>
      </p:bgPr>
    </p:bg>
    <p:spTree>
      <p:nvGrpSpPr>
        <p:cNvPr id="1" name="Shape 112"/>
        <p:cNvGrpSpPr/>
        <p:nvPr/>
      </p:nvGrpSpPr>
      <p:grpSpPr>
        <a:xfrm>
          <a:off x="0" y="0"/>
          <a:ext cx="0" cy="0"/>
          <a:chOff x="0" y="0"/>
          <a:chExt cx="0" cy="0"/>
        </a:xfrm>
      </p:grpSpPr>
      <p:sp>
        <p:nvSpPr>
          <p:cNvPr id="113" name="Google Shape;113;p15"/>
          <p:cNvSpPr/>
          <p:nvPr/>
        </p:nvSpPr>
        <p:spPr>
          <a:xfrm>
            <a:off x="0" y="0"/>
            <a:ext cx="9144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5"/>
          <p:cNvSpPr/>
          <p:nvPr/>
        </p:nvSpPr>
        <p:spPr>
          <a:xfrm>
            <a:off x="0" y="0"/>
            <a:ext cx="3585000" cy="6858000"/>
          </a:xfrm>
          <a:prstGeom prst="rect">
            <a:avLst/>
          </a:prstGeom>
          <a:solidFill>
            <a:srgbClr val="2121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4108825" y="848667"/>
            <a:ext cx="1944900" cy="77100"/>
          </a:xfrm>
          <a:prstGeom prst="rect">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388425" y="848667"/>
            <a:ext cx="2789700" cy="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txBox="1">
            <a:spLocks noGrp="1"/>
          </p:cNvSpPr>
          <p:nvPr>
            <p:ph type="title"/>
          </p:nvPr>
        </p:nvSpPr>
        <p:spPr>
          <a:xfrm>
            <a:off x="308775" y="1027367"/>
            <a:ext cx="2866800" cy="5004900"/>
          </a:xfrm>
          <a:prstGeom prst="rect">
            <a:avLst/>
          </a:prstGeom>
          <a:noFill/>
          <a:ln>
            <a:noFill/>
          </a:ln>
        </p:spPr>
        <p:txBody>
          <a:bodyPr spcFirstLastPara="1" wrap="square" lIns="91425" tIns="45700" rIns="45700" bIns="45700" anchor="t"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118" name="Google Shape;118;p15"/>
          <p:cNvSpPr txBox="1">
            <a:spLocks noGrp="1"/>
          </p:cNvSpPr>
          <p:nvPr>
            <p:ph type="body" idx="1"/>
          </p:nvPr>
        </p:nvSpPr>
        <p:spPr>
          <a:xfrm>
            <a:off x="4022850" y="1027367"/>
            <a:ext cx="4919400" cy="5082300"/>
          </a:xfrm>
          <a:prstGeom prst="rect">
            <a:avLst/>
          </a:prstGeom>
          <a:noFill/>
          <a:ln>
            <a:noFill/>
          </a:ln>
        </p:spPr>
        <p:txBody>
          <a:bodyPr spcFirstLastPara="1" wrap="square" lIns="54850" tIns="91425" rIns="91425" bIns="45700" anchor="t" anchorCtr="0">
            <a:noAutofit/>
          </a:bodyPr>
          <a:lstStyle>
            <a:lvl1pPr marL="457200" lvl="0" indent="-317500" algn="l">
              <a:lnSpc>
                <a:spcPct val="115000"/>
              </a:lnSpc>
              <a:spcBef>
                <a:spcPts val="0"/>
              </a:spcBef>
              <a:spcAft>
                <a:spcPts val="0"/>
              </a:spcAft>
              <a:buClr>
                <a:srgbClr val="434343"/>
              </a:buClr>
              <a:buSzPts val="1400"/>
              <a:buChar char="◼"/>
              <a:defRPr sz="1400">
                <a:solidFill>
                  <a:srgbClr val="434343"/>
                </a:solidFill>
              </a:defRPr>
            </a:lvl1pPr>
            <a:lvl2pPr marL="914400" lvl="1" indent="-304800" algn="l">
              <a:lnSpc>
                <a:spcPct val="115000"/>
              </a:lnSpc>
              <a:spcBef>
                <a:spcPts val="1600"/>
              </a:spcBef>
              <a:spcAft>
                <a:spcPts val="0"/>
              </a:spcAft>
              <a:buClr>
                <a:srgbClr val="434343"/>
              </a:buClr>
              <a:buSzPts val="1200"/>
              <a:buChar char="▪"/>
              <a:defRPr sz="1200">
                <a:solidFill>
                  <a:srgbClr val="434343"/>
                </a:solidFill>
              </a:defRPr>
            </a:lvl2pPr>
            <a:lvl3pPr marL="1371600" lvl="2" indent="-304800" algn="l">
              <a:lnSpc>
                <a:spcPct val="115000"/>
              </a:lnSpc>
              <a:spcBef>
                <a:spcPts val="1600"/>
              </a:spcBef>
              <a:spcAft>
                <a:spcPts val="0"/>
              </a:spcAft>
              <a:buClr>
                <a:srgbClr val="434343"/>
              </a:buClr>
              <a:buSzPts val="1200"/>
              <a:buChar char="▪"/>
              <a:defRPr sz="1200">
                <a:solidFill>
                  <a:srgbClr val="434343"/>
                </a:solidFill>
              </a:defRPr>
            </a:lvl3pPr>
            <a:lvl4pPr marL="1828800" lvl="3" indent="-304800" algn="l">
              <a:lnSpc>
                <a:spcPct val="115000"/>
              </a:lnSpc>
              <a:spcBef>
                <a:spcPts val="1600"/>
              </a:spcBef>
              <a:spcAft>
                <a:spcPts val="0"/>
              </a:spcAft>
              <a:buClr>
                <a:srgbClr val="434343"/>
              </a:buClr>
              <a:buSzPts val="1200"/>
              <a:buChar char="▪"/>
              <a:defRPr sz="1200">
                <a:solidFill>
                  <a:srgbClr val="434343"/>
                </a:solidFill>
              </a:defRPr>
            </a:lvl4pPr>
            <a:lvl5pPr marL="2286000" lvl="4" indent="-304800" algn="l">
              <a:lnSpc>
                <a:spcPct val="115000"/>
              </a:lnSpc>
              <a:spcBef>
                <a:spcPts val="1600"/>
              </a:spcBef>
              <a:spcAft>
                <a:spcPts val="0"/>
              </a:spcAft>
              <a:buClr>
                <a:srgbClr val="434343"/>
              </a:buClr>
              <a:buSzPts val="1200"/>
              <a:buChar char="•"/>
              <a:defRPr sz="1200">
                <a:solidFill>
                  <a:srgbClr val="434343"/>
                </a:solidFill>
              </a:defRPr>
            </a:lvl5pPr>
            <a:lvl6pPr marL="2743200" lvl="5" indent="-304800" algn="l">
              <a:lnSpc>
                <a:spcPct val="115000"/>
              </a:lnSpc>
              <a:spcBef>
                <a:spcPts val="1600"/>
              </a:spcBef>
              <a:spcAft>
                <a:spcPts val="0"/>
              </a:spcAft>
              <a:buClr>
                <a:srgbClr val="434343"/>
              </a:buClr>
              <a:buSzPts val="1200"/>
              <a:buChar char="⚫"/>
              <a:defRPr sz="1200">
                <a:solidFill>
                  <a:srgbClr val="434343"/>
                </a:solidFill>
              </a:defRPr>
            </a:lvl6pPr>
            <a:lvl7pPr marL="3200400" lvl="6" indent="-304800" algn="l">
              <a:lnSpc>
                <a:spcPct val="115000"/>
              </a:lnSpc>
              <a:spcBef>
                <a:spcPts val="1600"/>
              </a:spcBef>
              <a:spcAft>
                <a:spcPts val="0"/>
              </a:spcAft>
              <a:buClr>
                <a:srgbClr val="434343"/>
              </a:buClr>
              <a:buSzPts val="1200"/>
              <a:buChar char="⚫"/>
              <a:defRPr sz="1200">
                <a:solidFill>
                  <a:srgbClr val="434343"/>
                </a:solidFill>
              </a:defRPr>
            </a:lvl7pPr>
            <a:lvl8pPr marL="3657600" lvl="7" indent="-304800" algn="l">
              <a:lnSpc>
                <a:spcPct val="115000"/>
              </a:lnSpc>
              <a:spcBef>
                <a:spcPts val="1600"/>
              </a:spcBef>
              <a:spcAft>
                <a:spcPts val="0"/>
              </a:spcAft>
              <a:buClr>
                <a:srgbClr val="434343"/>
              </a:buClr>
              <a:buSzPts val="1200"/>
              <a:buChar char="⚫"/>
              <a:defRPr sz="1200">
                <a:solidFill>
                  <a:srgbClr val="434343"/>
                </a:solidFill>
              </a:defRPr>
            </a:lvl8pPr>
            <a:lvl9pPr marL="4114800" lvl="8" indent="-304800" algn="l">
              <a:lnSpc>
                <a:spcPct val="115000"/>
              </a:lnSpc>
              <a:spcBef>
                <a:spcPts val="1600"/>
              </a:spcBef>
              <a:spcAft>
                <a:spcPts val="1600"/>
              </a:spcAft>
              <a:buClr>
                <a:srgbClr val="434343"/>
              </a:buClr>
              <a:buSzPts val="1200"/>
              <a:buChar char="⚫"/>
              <a:defRPr sz="1200">
                <a:solidFill>
                  <a:srgbClr val="434343"/>
                </a:solidFill>
              </a:defRPr>
            </a:lvl9pPr>
          </a:lstStyle>
          <a:p>
            <a:endParaRPr/>
          </a:p>
        </p:txBody>
      </p:sp>
      <p:sp>
        <p:nvSpPr>
          <p:cNvPr id="119" name="Google Shape;119;p15"/>
          <p:cNvSpPr txBox="1">
            <a:spLocks noGrp="1"/>
          </p:cNvSpPr>
          <p:nvPr>
            <p:ph type="sldNum" idx="12"/>
          </p:nvPr>
        </p:nvSpPr>
        <p:spPr>
          <a:xfrm>
            <a:off x="8472458" y="6217622"/>
            <a:ext cx="548700" cy="524700"/>
          </a:xfrm>
          <a:prstGeom prst="rect">
            <a:avLst/>
          </a:prstGeom>
          <a:noFill/>
        </p:spPr>
        <p:txBody>
          <a:bodyPr spcFirstLastPara="1" wrap="square" lIns="91425" tIns="45700" rIns="91425" bIns="0" anchor="ctr" anchorCtr="0">
            <a:noAutofit/>
          </a:bodyPr>
          <a:lstStyle>
            <a:lvl1pPr lvl="0" algn="r">
              <a:lnSpc>
                <a:spcPct val="100000"/>
              </a:lnSpc>
              <a:spcAft>
                <a:spcPts val="0"/>
              </a:spcAft>
              <a:buNone/>
              <a:defRPr sz="1000">
                <a:solidFill>
                  <a:srgbClr val="666666"/>
                </a:solidFill>
              </a:defRPr>
            </a:lvl1pPr>
            <a:lvl2pPr lvl="1" algn="r">
              <a:lnSpc>
                <a:spcPct val="100000"/>
              </a:lnSpc>
              <a:spcAft>
                <a:spcPts val="0"/>
              </a:spcAft>
              <a:buNone/>
              <a:defRPr sz="1000">
                <a:solidFill>
                  <a:srgbClr val="666666"/>
                </a:solidFill>
              </a:defRPr>
            </a:lvl2pPr>
            <a:lvl3pPr lvl="2" algn="r">
              <a:lnSpc>
                <a:spcPct val="100000"/>
              </a:lnSpc>
              <a:spcAft>
                <a:spcPts val="0"/>
              </a:spcAft>
              <a:buNone/>
              <a:defRPr sz="1000">
                <a:solidFill>
                  <a:srgbClr val="666666"/>
                </a:solidFill>
              </a:defRPr>
            </a:lvl3pPr>
            <a:lvl4pPr lvl="3" algn="r">
              <a:lnSpc>
                <a:spcPct val="100000"/>
              </a:lnSpc>
              <a:spcAft>
                <a:spcPts val="0"/>
              </a:spcAft>
              <a:buNone/>
              <a:defRPr sz="1000">
                <a:solidFill>
                  <a:srgbClr val="666666"/>
                </a:solidFill>
              </a:defRPr>
            </a:lvl4pPr>
            <a:lvl5pPr lvl="4" algn="r">
              <a:lnSpc>
                <a:spcPct val="100000"/>
              </a:lnSpc>
              <a:spcAft>
                <a:spcPts val="0"/>
              </a:spcAft>
              <a:buNone/>
              <a:defRPr sz="1000">
                <a:solidFill>
                  <a:srgbClr val="666666"/>
                </a:solidFill>
              </a:defRPr>
            </a:lvl5pPr>
            <a:lvl6pPr lvl="5" algn="r">
              <a:lnSpc>
                <a:spcPct val="100000"/>
              </a:lnSpc>
              <a:spcAft>
                <a:spcPts val="0"/>
              </a:spcAft>
              <a:buNone/>
              <a:defRPr sz="1000">
                <a:solidFill>
                  <a:srgbClr val="666666"/>
                </a:solidFill>
              </a:defRPr>
            </a:lvl6pPr>
            <a:lvl7pPr lvl="6" algn="r">
              <a:lnSpc>
                <a:spcPct val="100000"/>
              </a:lnSpc>
              <a:spcAft>
                <a:spcPts val="0"/>
              </a:spcAft>
              <a:buNone/>
              <a:defRPr sz="1000">
                <a:solidFill>
                  <a:srgbClr val="666666"/>
                </a:solidFill>
              </a:defRPr>
            </a:lvl7pPr>
            <a:lvl8pPr lvl="7" algn="r">
              <a:lnSpc>
                <a:spcPct val="100000"/>
              </a:lnSpc>
              <a:spcAft>
                <a:spcPts val="0"/>
              </a:spcAft>
              <a:buNone/>
              <a:defRPr sz="1000">
                <a:solidFill>
                  <a:srgbClr val="666666"/>
                </a:solidFill>
              </a:defRPr>
            </a:lvl8pPr>
            <a:lvl9pPr lvl="8" algn="r">
              <a:lnSpc>
                <a:spcPct val="100000"/>
              </a:lnSpc>
              <a:spcAft>
                <a:spcPts val="0"/>
              </a:spcAft>
              <a:buNone/>
              <a:defRPr sz="1000">
                <a:solidFill>
                  <a:srgbClr val="666666"/>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
          <p:cNvSpPr/>
          <p:nvPr/>
        </p:nvSpPr>
        <p:spPr>
          <a:xfrm>
            <a:off x="0" y="1435895"/>
            <a:ext cx="9144000" cy="45720"/>
          </a:xfrm>
          <a:prstGeom prst="rect">
            <a:avLst/>
          </a:prstGeom>
          <a:solidFill>
            <a:srgbClr val="FFFFFF"/>
          </a:solidFill>
          <a:ln>
            <a:noFill/>
          </a:ln>
          <a:effectLst>
            <a:outerShdw blurRad="31750" dist="10160" dir="54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11" name="Google Shape;11;p1"/>
          <p:cNvSpPr/>
          <p:nvPr/>
        </p:nvSpPr>
        <p:spPr>
          <a:xfrm>
            <a:off x="0" y="0"/>
            <a:ext cx="9143999" cy="1433733"/>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12" name="Google Shape;12;p1"/>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body" idx="1"/>
          </p:nvPr>
        </p:nvSpPr>
        <p:spPr>
          <a:xfrm>
            <a:off x="457200" y="1775191"/>
            <a:ext cx="8229600" cy="4625609"/>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lt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lt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lt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lt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lt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lt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lt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lt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lt1"/>
                </a:solidFill>
                <a:latin typeface="Corbel"/>
                <a:ea typeface="Corbel"/>
                <a:cs typeface="Corbel"/>
                <a:sym typeface="Corbel"/>
              </a:defRPr>
            </a:lvl9pPr>
          </a:lstStyle>
          <a:p>
            <a:endParaRPr/>
          </a:p>
        </p:txBody>
      </p:sp>
      <p:sp>
        <p:nvSpPr>
          <p:cNvPr id="14" name="Google Shape;14;p1"/>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b="0" i="0" u="none" strike="noStrike" cap="none">
                <a:solidFill>
                  <a:schemeClr val="lt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15" name="Google Shape;15;p1"/>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b="0" i="0" u="none" strike="noStrike" cap="none">
                <a:solidFill>
                  <a:schemeClr val="lt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16" name="Google Shape;16;p1"/>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1pPr>
            <a:lvl2pPr marL="0" marR="0" lvl="1"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2pPr>
            <a:lvl3pPr marL="0" marR="0" lvl="2"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3pPr>
            <a:lvl4pPr marL="0" marR="0" lvl="3"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4pPr>
            <a:lvl5pPr marL="0" marR="0" lvl="4"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5pPr>
            <a:lvl6pPr marL="0" marR="0" lvl="5"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6pPr>
            <a:lvl7pPr marL="0" marR="0" lvl="6"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7pPr>
            <a:lvl8pPr marL="0" marR="0" lvl="7"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8pPr>
            <a:lvl9pPr marL="0" marR="0" lvl="8" indent="0" algn="r" rtl="0">
              <a:spcBef>
                <a:spcPts val="0"/>
              </a:spcBef>
              <a:spcAft>
                <a:spcPts val="0"/>
              </a:spcAft>
              <a:buNone/>
              <a:defRPr sz="1200" b="0" i="0" u="none" strike="noStrike" cap="none">
                <a:solidFill>
                  <a:schemeClr val="lt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
        <p:cNvGrpSpPr/>
        <p:nvPr/>
      </p:nvGrpSpPr>
      <p:grpSpPr>
        <a:xfrm>
          <a:off x="0" y="0"/>
          <a:ext cx="0" cy="0"/>
          <a:chOff x="0" y="0"/>
          <a:chExt cx="0" cy="0"/>
        </a:xfrm>
      </p:grpSpPr>
      <p:sp>
        <p:nvSpPr>
          <p:cNvPr id="26" name="Google Shape;26;p3"/>
          <p:cNvSpPr/>
          <p:nvPr/>
        </p:nvSpPr>
        <p:spPr>
          <a:xfrm>
            <a:off x="0" y="1435895"/>
            <a:ext cx="9144000" cy="45720"/>
          </a:xfrm>
          <a:prstGeom prst="rect">
            <a:avLst/>
          </a:prstGeom>
          <a:solidFill>
            <a:srgbClr val="FFFFFF"/>
          </a:solidFill>
          <a:ln>
            <a:noFill/>
          </a:ln>
          <a:effectLst>
            <a:outerShdw blurRad="31750" dist="10160" dir="5400000" algn="tl"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27" name="Google Shape;27;p3"/>
          <p:cNvSpPr/>
          <p:nvPr/>
        </p:nvSpPr>
        <p:spPr>
          <a:xfrm>
            <a:off x="0" y="0"/>
            <a:ext cx="9143999" cy="1433733"/>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New Roman"/>
              <a:ea typeface="Times New Roman"/>
              <a:cs typeface="Times New Roman"/>
              <a:sym typeface="Times New Roman"/>
            </a:endParaRPr>
          </a:p>
        </p:txBody>
      </p:sp>
      <p:sp>
        <p:nvSpPr>
          <p:cNvPr id="28" name="Google Shape;28;p3"/>
          <p:cNvSpPr txBox="1">
            <a:spLocks noGrp="1"/>
          </p:cNvSpPr>
          <p:nvPr>
            <p:ph type="title"/>
          </p:nvPr>
        </p:nvSpPr>
        <p:spPr>
          <a:xfrm>
            <a:off x="457200" y="152400"/>
            <a:ext cx="8229600" cy="1251062"/>
          </a:xfrm>
          <a:prstGeom prst="rect">
            <a:avLst/>
          </a:prstGeom>
          <a:noFill/>
          <a:ln>
            <a:noFill/>
          </a:ln>
        </p:spPr>
        <p:txBody>
          <a:bodyPr spcFirstLastPara="1" wrap="square" lIns="91425" tIns="45700" rIns="45700" bIns="45700" anchor="ctr" anchorCtr="0">
            <a:noAutofit/>
          </a:bodyPr>
          <a:lstStyle>
            <a:lvl1pPr marR="0" lvl="0" algn="l" rtl="0">
              <a:spcBef>
                <a:spcPts val="0"/>
              </a:spcBef>
              <a:spcAft>
                <a:spcPts val="0"/>
              </a:spcAft>
              <a:buClr>
                <a:srgbClr val="FFC700"/>
              </a:buClr>
              <a:buSzPts val="4500"/>
              <a:buFont typeface="Corbel"/>
              <a:buNone/>
              <a:defRPr sz="4500" b="1" i="0" u="none" strike="noStrike" cap="none">
                <a:solidFill>
                  <a:srgbClr val="FFC700"/>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3"/>
          <p:cNvSpPr txBox="1">
            <a:spLocks noGrp="1"/>
          </p:cNvSpPr>
          <p:nvPr>
            <p:ph type="body" idx="1"/>
          </p:nvPr>
        </p:nvSpPr>
        <p:spPr>
          <a:xfrm>
            <a:off x="457200" y="1775191"/>
            <a:ext cx="8229600" cy="4625609"/>
          </a:xfrm>
          <a:prstGeom prst="rect">
            <a:avLst/>
          </a:prstGeom>
          <a:noFill/>
          <a:ln>
            <a:noFill/>
          </a:ln>
        </p:spPr>
        <p:txBody>
          <a:bodyPr spcFirstLastPara="1" wrap="square" lIns="54850" tIns="91425" rIns="91425" bIns="45700" anchor="t" anchorCtr="0">
            <a:noAutofit/>
          </a:bodyPr>
          <a:lstStyle>
            <a:lvl1pPr marL="457200" marR="0" lvl="0" indent="-391160" algn="l" rtl="0">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endParaRPr/>
          </a:p>
        </p:txBody>
      </p:sp>
      <p:sp>
        <p:nvSpPr>
          <p:cNvPr id="30" name="Google Shape;30;p3"/>
          <p:cNvSpPr txBox="1">
            <a:spLocks noGrp="1"/>
          </p:cNvSpPr>
          <p:nvPr>
            <p:ph type="dt" idx="10"/>
          </p:nvPr>
        </p:nvSpPr>
        <p:spPr>
          <a:xfrm>
            <a:off x="457200" y="6476999"/>
            <a:ext cx="2133600" cy="274320"/>
          </a:xfrm>
          <a:prstGeom prst="rect">
            <a:avLst/>
          </a:prstGeom>
          <a:noFill/>
          <a:ln>
            <a:noFill/>
          </a:ln>
        </p:spPr>
        <p:txBody>
          <a:bodyPr spcFirstLastPara="1" wrap="square" lIns="109725" tIns="45700" rIns="45700" bIns="0" anchor="b" anchorCtr="0">
            <a:noAutofit/>
          </a:bodyPr>
          <a:lstStyle>
            <a:lvl1pPr marR="0" lvl="0" algn="l" rtl="0">
              <a:spcBef>
                <a:spcPts val="0"/>
              </a:spcBef>
              <a:spcAft>
                <a:spcPts val="0"/>
              </a:spcAft>
              <a:buSzPts val="1400"/>
              <a:buNone/>
              <a:defRPr sz="1200" b="0" i="0" u="none" strike="noStrike" cap="none">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1" name="Google Shape;31;p3"/>
          <p:cNvSpPr txBox="1">
            <a:spLocks noGrp="1"/>
          </p:cNvSpPr>
          <p:nvPr>
            <p:ph type="ftr" idx="11"/>
          </p:nvPr>
        </p:nvSpPr>
        <p:spPr>
          <a:xfrm>
            <a:off x="2640596" y="6476999"/>
            <a:ext cx="5507719" cy="274320"/>
          </a:xfrm>
          <a:prstGeom prst="rect">
            <a:avLst/>
          </a:prstGeom>
          <a:noFill/>
          <a:ln>
            <a:noFill/>
          </a:ln>
        </p:spPr>
        <p:txBody>
          <a:bodyPr spcFirstLastPara="1" wrap="square" lIns="45700" tIns="45700" rIns="45700" bIns="0" anchor="b" anchorCtr="0">
            <a:noAutofit/>
          </a:bodyPr>
          <a:lstStyle>
            <a:lvl1pPr marR="0" lvl="0" algn="l" rtl="0">
              <a:spcBef>
                <a:spcPts val="0"/>
              </a:spcBef>
              <a:spcAft>
                <a:spcPts val="0"/>
              </a:spcAft>
              <a:buSzPts val="1400"/>
              <a:buNone/>
              <a:defRPr sz="1200" b="0" i="0" u="none" strike="noStrike" cap="none">
                <a:solidFill>
                  <a:srgbClr val="414141"/>
                </a:solidFill>
                <a:latin typeface="Times New Roman"/>
                <a:ea typeface="Times New Roman"/>
                <a:cs typeface="Times New Roman"/>
                <a:sym typeface="Times New Roman"/>
              </a:defRPr>
            </a:lvl1pPr>
            <a:lvl2pPr marR="0" lvl="1"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2" name="Google Shape;32;p3"/>
          <p:cNvSpPr txBox="1">
            <a:spLocks noGrp="1"/>
          </p:cNvSpPr>
          <p:nvPr>
            <p:ph type="sldNum" idx="12"/>
          </p:nvPr>
        </p:nvSpPr>
        <p:spPr>
          <a:xfrm>
            <a:off x="8204396" y="6476999"/>
            <a:ext cx="733864" cy="274320"/>
          </a:xfrm>
          <a:prstGeom prst="rect">
            <a:avLst/>
          </a:prstGeom>
          <a:noFill/>
          <a:ln>
            <a:noFill/>
          </a:ln>
        </p:spPr>
        <p:txBody>
          <a:bodyPr spcFirstLastPara="1" wrap="square" lIns="91425" tIns="45700" rIns="91425" bIns="0" anchor="b" anchorCtr="0">
            <a:noAutofit/>
          </a:bodyPr>
          <a:lstStyle>
            <a:lvl1pPr marL="0" marR="0" lvl="0"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1pPr>
            <a:lvl2pPr marL="0" marR="0" lvl="1"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2pPr>
            <a:lvl3pPr marL="0" marR="0" lvl="2"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3pPr>
            <a:lvl4pPr marL="0" marR="0" lvl="3"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4pPr>
            <a:lvl5pPr marL="0" marR="0" lvl="4"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5pPr>
            <a:lvl6pPr marL="0" marR="0" lvl="5"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6pPr>
            <a:lvl7pPr marL="0" marR="0" lvl="6"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7pPr>
            <a:lvl8pPr marL="0" marR="0" lvl="7"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8pPr>
            <a:lvl9pPr marL="0" marR="0" lvl="8" indent="0" algn="r" rtl="0">
              <a:spcBef>
                <a:spcPts val="0"/>
              </a:spcBef>
              <a:spcAft>
                <a:spcPts val="0"/>
              </a:spcAft>
              <a:buNone/>
              <a:defRPr sz="1200" b="0" i="0" u="none" strike="noStrike" cap="none">
                <a:solidFill>
                  <a:srgbClr val="414141"/>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Royal_charter" TargetMode="External"/><Relationship Id="rId13" Type="http://schemas.openxmlformats.org/officeDocument/2006/relationships/hyperlink" Target="https://en.wikipedia.org/wiki/Milford,_New_Jersey" TargetMode="External"/><Relationship Id="rId18" Type="http://schemas.openxmlformats.org/officeDocument/2006/relationships/hyperlink" Target="https://en.wikipedia.org/wiki/Little_York,_Hunterdon_County,_New_Jersey" TargetMode="External"/><Relationship Id="rId26" Type="http://schemas.openxmlformats.org/officeDocument/2006/relationships/hyperlink" Target="https://en.wikipedia.org/wiki/Tinicum_Township,_Bucks_County,_Pennsylvania" TargetMode="External"/><Relationship Id="rId3" Type="http://schemas.openxmlformats.org/officeDocument/2006/relationships/hyperlink" Target="https://en.wikipedia.org/wiki/U.S._state" TargetMode="External"/><Relationship Id="rId21" Type="http://schemas.openxmlformats.org/officeDocument/2006/relationships/hyperlink" Target="https://en.wikipedia.org/wiki/Pittstown,_New_Jersey" TargetMode="External"/><Relationship Id="rId7" Type="http://schemas.openxmlformats.org/officeDocument/2006/relationships/hyperlink" Target="https://en.wikipedia.org/wiki/2000_United_States_census" TargetMode="External"/><Relationship Id="rId12" Type="http://schemas.openxmlformats.org/officeDocument/2006/relationships/hyperlink" Target="https://en.wikipedia.org/wiki/Holland_Township,_New_Jersey" TargetMode="External"/><Relationship Id="rId17" Type="http://schemas.openxmlformats.org/officeDocument/2006/relationships/hyperlink" Target="https://en.wikipedia.org/wiki/Local_government_in_New_Jersey#Unincorporated_communities" TargetMode="External"/><Relationship Id="rId25" Type="http://schemas.openxmlformats.org/officeDocument/2006/relationships/hyperlink" Target="https://en.wikipedia.org/wiki/Bridgeton_Township,_Pennsylvania" TargetMode="External"/><Relationship Id="rId2" Type="http://schemas.openxmlformats.org/officeDocument/2006/relationships/hyperlink" Target="https://en.wikipedia.org/wiki/Hunterdon_County,_New_Jersey" TargetMode="External"/><Relationship Id="rId16" Type="http://schemas.openxmlformats.org/officeDocument/2006/relationships/hyperlink" Target="https://en.wikipedia.org/wiki/United_States_Census_Bureau" TargetMode="External"/><Relationship Id="rId20" Type="http://schemas.openxmlformats.org/officeDocument/2006/relationships/hyperlink" Target="https://en.wikipedia.org/wiki/Mount_Salem,_New_Jersey" TargetMode="External"/><Relationship Id="rId29" Type="http://schemas.openxmlformats.org/officeDocument/2006/relationships/hyperlink" Target="https://en.wikipedia.org/wiki/Pennsylvania" TargetMode="External"/><Relationship Id="rId1" Type="http://schemas.openxmlformats.org/officeDocument/2006/relationships/slideLayout" Target="../slideLayouts/slideLayout3.xml"/><Relationship Id="rId6" Type="http://schemas.openxmlformats.org/officeDocument/2006/relationships/hyperlink" Target="https://en.wikipedia.org/wiki/2010_United_States_census" TargetMode="External"/><Relationship Id="rId11" Type="http://schemas.openxmlformats.org/officeDocument/2006/relationships/hyperlink" Target="https://en.wikipedia.org/wiki/Frenchtown,_New_Jersey" TargetMode="External"/><Relationship Id="rId24" Type="http://schemas.openxmlformats.org/officeDocument/2006/relationships/hyperlink" Target="https://en.wikipedia.org/wiki/Kingwood_Township,_New_Jersey" TargetMode="External"/><Relationship Id="rId5" Type="http://schemas.openxmlformats.org/officeDocument/2006/relationships/hyperlink" Target="https://en.wikipedia.org/wiki/2020_United_States_census" TargetMode="External"/><Relationship Id="rId15" Type="http://schemas.openxmlformats.org/officeDocument/2006/relationships/hyperlink" Target="https://en.wikipedia.org/wiki/New_Jersey_Attorney_General" TargetMode="External"/><Relationship Id="rId23" Type="http://schemas.openxmlformats.org/officeDocument/2006/relationships/hyperlink" Target="https://en.wikipedia.org/wiki/Union_Township,_Hunterdon_County,_New_Jersey" TargetMode="External"/><Relationship Id="rId28" Type="http://schemas.openxmlformats.org/officeDocument/2006/relationships/hyperlink" Target="https://en.wikipedia.org/wiki/Delaware_River" TargetMode="External"/><Relationship Id="rId10" Type="http://schemas.openxmlformats.org/officeDocument/2006/relationships/hyperlink" Target="https://en.wikipedia.org/wiki/New_Jersey_Legislature" TargetMode="External"/><Relationship Id="rId19" Type="http://schemas.openxmlformats.org/officeDocument/2006/relationships/hyperlink" Target="https://en.wikipedia.org/wiki/Mechlings_Corner,_New_Jersey" TargetMode="External"/><Relationship Id="rId4" Type="http://schemas.openxmlformats.org/officeDocument/2006/relationships/hyperlink" Target="https://en.wikipedia.org/wiki/New_Jersey" TargetMode="External"/><Relationship Id="rId9" Type="http://schemas.openxmlformats.org/officeDocument/2006/relationships/hyperlink" Target="https://en.wikipedia.org/wiki/Bethlehem_Township,_New_Jersey" TargetMode="External"/><Relationship Id="rId14" Type="http://schemas.openxmlformats.org/officeDocument/2006/relationships/hyperlink" Target="https://en.wikipedia.org/wiki/James_Alexander_(lawyer)" TargetMode="External"/><Relationship Id="rId22" Type="http://schemas.openxmlformats.org/officeDocument/2006/relationships/hyperlink" Target="https://en.wikipedia.org/wiki/Franklin_Township,_Hunterdon_County,_New_Jersey" TargetMode="External"/><Relationship Id="rId27" Type="http://schemas.openxmlformats.org/officeDocument/2006/relationships/hyperlink" Target="https://en.wikipedia.org/wiki/Bucks_County,_Pennsylvania" TargetMode="External"/><Relationship Id="rId30"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At-large" TargetMode="External"/><Relationship Id="rId2" Type="http://schemas.openxmlformats.org/officeDocument/2006/relationships/hyperlink" Target="https://en.wikipedia.org/wiki/Township_(New_Jersey)" TargetMode="Externa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Pennsylvania_General_Assembly" TargetMode="External"/><Relationship Id="rId2" Type="http://schemas.openxmlformats.org/officeDocument/2006/relationships/hyperlink" Target="https://en.wikipedia.org/wiki/Statutes" TargetMode="External"/><Relationship Id="rId1" Type="http://schemas.openxmlformats.org/officeDocument/2006/relationships/slideLayout" Target="../slideLayouts/slideLayout3.xml"/><Relationship Id="rId6" Type="http://schemas.openxmlformats.org/officeDocument/2006/relationships/hyperlink" Target="https://en.wikipedia.org/wiki/Township_(Pennsylvania)" TargetMode="External"/><Relationship Id="rId5" Type="http://schemas.openxmlformats.org/officeDocument/2006/relationships/hyperlink" Target="https://en.wikipedia.org/wiki/Local_government_in_Pennsylvania#cite_note-3" TargetMode="External"/><Relationship Id="rId4" Type="http://schemas.openxmlformats.org/officeDocument/2006/relationships/hyperlink" Target="https://en.wikipedia.org/wiki/Home_rule_municipality_(Pennsylvania)"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msa.maryland.gov/megafile/msa/speccol/sc2900/sc2908/000001/000676/html/am676--694.html" TargetMode="External"/><Relationship Id="rId2" Type="http://schemas.openxmlformats.org/officeDocument/2006/relationships/hyperlink" Target="https://msa.maryland.gov/msa/mdmanual/01glance/html/county.html" TargetMode="External"/><Relationship Id="rId1" Type="http://schemas.openxmlformats.org/officeDocument/2006/relationships/slideLayout" Target="../slideLayouts/slideLayout3.xml"/><Relationship Id="rId5" Type="http://schemas.openxmlformats.org/officeDocument/2006/relationships/hyperlink" Target="https://msa.maryland.gov/msa/mdmanual/36loc/bcity/html/bcity.html" TargetMode="External"/><Relationship Id="rId4" Type="http://schemas.openxmlformats.org/officeDocument/2006/relationships/hyperlink" Target="https://msa.maryland.gov/msa/mdmanual/01glance/html/mun.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harlottesville.gov/677/City-Council" TargetMode="External"/><Relationship Id="rId2" Type="http://schemas.openxmlformats.org/officeDocument/2006/relationships/hyperlink" Target="https://www.cityofdover.gov/city-clerk" TargetMode="External"/><Relationship Id="rId1" Type="http://schemas.openxmlformats.org/officeDocument/2006/relationships/slideLayout" Target="../slideLayouts/slideLayout2.xml"/><Relationship Id="rId5" Type="http://schemas.openxmlformats.org/officeDocument/2006/relationships/hyperlink" Target="https://www.alexandrianj.gov/departments/clerk" TargetMode="External"/><Relationship Id="rId4" Type="http://schemas.openxmlformats.org/officeDocument/2006/relationships/hyperlink" Target="https://www.cityoflaurel.org/186/Office-of-the-City-Clerk"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law.lis.virginia.gov/vacodepopularnames/virginia-public-records-act/" TargetMode="External"/><Relationship Id="rId7" Type="http://schemas.openxmlformats.org/officeDocument/2006/relationships/image" Target="../media/image17.png"/><Relationship Id="rId2" Type="http://schemas.openxmlformats.org/officeDocument/2006/relationships/hyperlink" Target="https://www.foia.gov/faq.html" TargetMode="Externa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hyperlink" Target="https://law.lis.virginia.gov/vacode/2.2-3705.1/" TargetMode="External"/><Relationship Id="rId4" Type="http://schemas.openxmlformats.org/officeDocument/2006/relationships/hyperlink" Target="https://law.lis.virginia.gov/vacode/title2.2/chapter37/"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mountainstatespotlight.org/2025/04/09/foia-bill-rewrite-west-virginia/" TargetMode="External"/><Relationship Id="rId2" Type="http://schemas.openxmlformats.org/officeDocument/2006/relationships/hyperlink" Target="http://delcode.delaware.gov/title29/c100/index.shtml" TargetMode="External"/><Relationship Id="rId1" Type="http://schemas.openxmlformats.org/officeDocument/2006/relationships/slideLayout" Target="../slideLayouts/slideLayout3.xml"/><Relationship Id="rId5" Type="http://schemas.openxmlformats.org/officeDocument/2006/relationships/image" Target="../media/image18.gif"/><Relationship Id="rId4" Type="http://schemas.openxmlformats.org/officeDocument/2006/relationships/hyperlink" Target="https://docreader.readspeaker.com/docreader/?cid=buwew&amp;lang=en_us&amp;url=https%3A%2F%2Fdelaware.gov%2Fforms%2Ffoia_request_form.pdf"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pafoic.org/right-to-know-law/#1307" TargetMode="Externa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hyperlink" Target="https://www.bing.com/ck/a?!&amp;&amp;p=e2f3c61e196961196ece68f19b93ff3156c5fdaf537ebe020bbf3a002804f417JmltdHM9MTc3MDg1NDQwMA&amp;ptn=3&amp;ver=2&amp;hsh=4&amp;fclid=08bb442a-1793-6776-3119-52ee168e66fa&amp;psq=NJ+Ethics+law&amp;u=a1aHR0cHM6Ly93d3cubmouZ292L2RjYS9kaXZpc2lvbnMvZGxncy9wcm9ncmFtcy9ldGhpY3NfZG9jcy9Mb2NhbCUyMEdvdmVybm1lbnQlMjBFdGhpY3MlMjBMYXclMjBhbmQlMjBSdWxlcy5wZGY&amp;ntb=1"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scholar.google.com/scholar_case?case=14510432651192764660" TargetMode="External"/><Relationship Id="rId2" Type="http://schemas.openxmlformats.org/officeDocument/2006/relationships/hyperlink" Target="https://www.supremecourt.gov/opinions/23pdf/22-611_ap6c.pdf"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C8C8C"/>
            </a:gs>
            <a:gs pos="100000">
              <a:srgbClr val="404040"/>
            </a:gs>
          </a:gsLst>
          <a:lin ang="5400012" scaled="0"/>
        </a:gradFill>
        <a:effectLst/>
      </p:bgPr>
    </p:bg>
    <p:spTree>
      <p:nvGrpSpPr>
        <p:cNvPr id="1" name="Shape 123"/>
        <p:cNvGrpSpPr/>
        <p:nvPr/>
      </p:nvGrpSpPr>
      <p:grpSpPr>
        <a:xfrm>
          <a:off x="0" y="0"/>
          <a:ext cx="0" cy="0"/>
          <a:chOff x="0" y="0"/>
          <a:chExt cx="0" cy="0"/>
        </a:xfrm>
      </p:grpSpPr>
      <p:sp>
        <p:nvSpPr>
          <p:cNvPr id="124" name="Google Shape;124;p16"/>
          <p:cNvSpPr txBox="1">
            <a:spLocks noGrp="1"/>
          </p:cNvSpPr>
          <p:nvPr>
            <p:ph type="ctrTitle"/>
          </p:nvPr>
        </p:nvSpPr>
        <p:spPr>
          <a:xfrm>
            <a:off x="0" y="381000"/>
            <a:ext cx="9144000" cy="1828800"/>
          </a:xfrm>
          <a:prstGeom prst="rect">
            <a:avLst/>
          </a:prstGeom>
          <a:noFill/>
          <a:ln>
            <a:noFill/>
          </a:ln>
        </p:spPr>
        <p:txBody>
          <a:bodyPr spcFirstLastPara="1" wrap="square" lIns="91425" tIns="0" rIns="45700" bIns="0" anchor="t" anchorCtr="0">
            <a:noAutofit/>
          </a:bodyPr>
          <a:lstStyle/>
          <a:p>
            <a:pPr marL="0" marR="0" lvl="0" indent="0" algn="ctr" rtl="0">
              <a:spcBef>
                <a:spcPts val="0"/>
              </a:spcBef>
              <a:spcAft>
                <a:spcPts val="0"/>
              </a:spcAft>
              <a:buClr>
                <a:srgbClr val="FFC700"/>
              </a:buClr>
              <a:buSzPts val="4700"/>
              <a:buFont typeface="Trebuchet MS"/>
              <a:buNone/>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sym typeface="Trebuchet MS"/>
              </a:rPr>
              <a:t>Orientation Handbooks: Chimney Sweeping Your Welcome Guide</a:t>
            </a:r>
            <a:endParaRPr sz="4700" b="1" i="0" u="none" strike="noStrike" cap="none" dirty="0">
              <a:solidFill>
                <a:srgbClr val="0070C0"/>
              </a:solidFill>
              <a:latin typeface="Calibri" panose="020F0502020204030204" pitchFamily="34" charset="0"/>
              <a:ea typeface="Calibri" panose="020F0502020204030204" pitchFamily="34" charset="0"/>
              <a:cs typeface="Calibri" panose="020F0502020204030204" pitchFamily="34" charset="0"/>
              <a:sym typeface="Trebuchet MS"/>
            </a:endParaRPr>
          </a:p>
        </p:txBody>
      </p:sp>
      <p:sp>
        <p:nvSpPr>
          <p:cNvPr id="125" name="Google Shape;125;p16"/>
          <p:cNvSpPr txBox="1">
            <a:spLocks noGrp="1"/>
          </p:cNvSpPr>
          <p:nvPr>
            <p:ph type="subTitle" idx="1"/>
          </p:nvPr>
        </p:nvSpPr>
        <p:spPr>
          <a:xfrm>
            <a:off x="1772799" y="5257800"/>
            <a:ext cx="6230954" cy="1053029"/>
          </a:xfrm>
          <a:prstGeom prst="rect">
            <a:avLst/>
          </a:prstGeom>
          <a:noFill/>
          <a:ln>
            <a:noFill/>
          </a:ln>
        </p:spPr>
        <p:txBody>
          <a:bodyPr spcFirstLastPara="1" wrap="square" lIns="118850" tIns="0" rIns="45700" bIns="0" anchor="b" anchorCtr="0">
            <a:noAutofit/>
          </a:bodyPr>
          <a:lstStyle/>
          <a:p>
            <a:pPr marL="0" indent="0" algn="ctr">
              <a:lnSpc>
                <a:spcPct val="90000"/>
              </a:lnSpc>
            </a:pPr>
            <a:r>
              <a:rPr lang="en-US" sz="1800" b="1" i="1" dirty="0">
                <a:latin typeface="Calibri" panose="020F0502020204030204" pitchFamily="34" charset="0"/>
                <a:ea typeface="Calibri" panose="020F0502020204030204" pitchFamily="34" charset="0"/>
                <a:cs typeface="Calibri" panose="020F0502020204030204" pitchFamily="34" charset="0"/>
                <a:sym typeface="Trebuchet MS"/>
              </a:rPr>
              <a:t>MCANJ Conference</a:t>
            </a:r>
          </a:p>
          <a:p>
            <a:pPr marL="0" indent="0" algn="ctr">
              <a:lnSpc>
                <a:spcPct val="90000"/>
              </a:lnSpc>
            </a:pPr>
            <a:r>
              <a:rPr lang="en-US" sz="1800" b="1" i="1" dirty="0">
                <a:latin typeface="Calibri" panose="020F0502020204030204" pitchFamily="34" charset="0"/>
                <a:ea typeface="Calibri" panose="020F0502020204030204" pitchFamily="34" charset="0"/>
                <a:cs typeface="Calibri" panose="020F0502020204030204" pitchFamily="34" charset="0"/>
                <a:sym typeface="Trebuchet MS"/>
              </a:rPr>
              <a:t>Thursday, February 26, 2025</a:t>
            </a:r>
          </a:p>
          <a:p>
            <a:pPr marL="0" indent="0" algn="ctr">
              <a:lnSpc>
                <a:spcPct val="90000"/>
              </a:lnSpc>
            </a:pPr>
            <a:r>
              <a:rPr lang="en-US" sz="1800" b="1" i="1" dirty="0">
                <a:latin typeface="Calibri" panose="020F0502020204030204" pitchFamily="34" charset="0"/>
                <a:ea typeface="Calibri" panose="020F0502020204030204" pitchFamily="34" charset="0"/>
                <a:cs typeface="Calibri" panose="020F0502020204030204" pitchFamily="34" charset="0"/>
                <a:sym typeface="Trebuchet MS"/>
              </a:rPr>
              <a:t>Sharon Dragan, Esq. of Mason, Pierson &amp; Griffin, P.C.</a:t>
            </a:r>
          </a:p>
          <a:p>
            <a:pPr marL="0" indent="0" algn="ctr">
              <a:lnSpc>
                <a:spcPct val="90000"/>
              </a:lnSpc>
            </a:pPr>
            <a:r>
              <a:rPr lang="en-US" sz="1800" b="1" i="1" dirty="0">
                <a:latin typeface="Calibri" panose="020F0502020204030204" pitchFamily="34" charset="0"/>
                <a:ea typeface="Calibri" panose="020F0502020204030204" pitchFamily="34" charset="0"/>
                <a:cs typeface="Calibri" panose="020F0502020204030204" pitchFamily="34" charset="0"/>
                <a:sym typeface="Trebuchet MS"/>
              </a:rPr>
              <a:t>Michele Bobrowski, RMC/MMC, Township of Alexandria</a:t>
            </a:r>
            <a:endParaRPr sz="18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2" descr="Logo&#10;&#10;Description automatically generated">
            <a:extLst>
              <a:ext uri="{FF2B5EF4-FFF2-40B4-BE49-F238E27FC236}">
                <a16:creationId xmlns:a16="http://schemas.microsoft.com/office/drawing/2014/main" id="{299FF9C7-B53A-4474-ADCF-FE30291D3F67}"/>
              </a:ext>
            </a:extLst>
          </p:cNvPr>
          <p:cNvPicPr>
            <a:picLocks noChangeAspect="1"/>
          </p:cNvPicPr>
          <p:nvPr/>
        </p:nvPicPr>
        <p:blipFill>
          <a:blip r:embed="rId3"/>
          <a:stretch>
            <a:fillRect/>
          </a:stretch>
        </p:blipFill>
        <p:spPr>
          <a:xfrm>
            <a:off x="324923" y="2507352"/>
            <a:ext cx="1153553" cy="1063165"/>
          </a:xfrm>
          <a:prstGeom prst="rect">
            <a:avLst/>
          </a:prstGeom>
        </p:spPr>
      </p:pic>
      <p:pic>
        <p:nvPicPr>
          <p:cNvPr id="1026" name="Picture 2" descr="Mary Poppins Chimney Sweep Silhouette Images">
            <a:extLst>
              <a:ext uri="{FF2B5EF4-FFF2-40B4-BE49-F238E27FC236}">
                <a16:creationId xmlns:a16="http://schemas.microsoft.com/office/drawing/2014/main" id="{0E24E057-B5F7-0B5D-13E7-E07B4478B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750" y="2605437"/>
            <a:ext cx="3359150" cy="23682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Rutgers Aluminum Embossed NCAA College Logo Emblem">
            <a:extLst>
              <a:ext uri="{FF2B5EF4-FFF2-40B4-BE49-F238E27FC236}">
                <a16:creationId xmlns:a16="http://schemas.microsoft.com/office/drawing/2014/main" id="{C59E9D0F-CF87-EB37-7CD8-4A201EE644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6100" y="3038935"/>
            <a:ext cx="13462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8" name="Picture 4" descr="International Institute Municipal Clerks">
            <a:extLst>
              <a:ext uri="{FF2B5EF4-FFF2-40B4-BE49-F238E27FC236}">
                <a16:creationId xmlns:a16="http://schemas.microsoft.com/office/drawing/2014/main" id="{CC5FD54B-4335-EFB7-63CE-E007268348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7494" y="3482695"/>
            <a:ext cx="1082955" cy="10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C09DAF-42D4-E3D4-05AC-DAEBECB02807}"/>
              </a:ext>
            </a:extLst>
          </p:cNvPr>
          <p:cNvSpPr>
            <a:spLocks noGrp="1"/>
          </p:cNvSpPr>
          <p:nvPr>
            <p:ph type="title"/>
          </p:nvPr>
        </p:nvSpPr>
        <p:spPr>
          <a:xfrm>
            <a:off x="520700" y="155448"/>
            <a:ext cx="8166100" cy="974852"/>
          </a:xfrm>
        </p:spPr>
        <p:txBody>
          <a:bodyPr/>
          <a:lstStyle/>
          <a:p>
            <a:pPr algn="ct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Table of Contents </a:t>
            </a:r>
            <a:br>
              <a:rPr lang="en-US" sz="4800" dirty="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What the Municipal Clerk needs to pull out of her Mary Poppins Bag to create an Orientation Handbook for their Elected Officials</a:t>
            </a:r>
          </a:p>
        </p:txBody>
      </p:sp>
      <p:sp>
        <p:nvSpPr>
          <p:cNvPr id="3" name="Subtitle 2">
            <a:extLst>
              <a:ext uri="{FF2B5EF4-FFF2-40B4-BE49-F238E27FC236}">
                <a16:creationId xmlns:a16="http://schemas.microsoft.com/office/drawing/2014/main" id="{31D97224-ACA7-CBC2-3071-CE3A170A5FB6}"/>
              </a:ext>
            </a:extLst>
          </p:cNvPr>
          <p:cNvSpPr>
            <a:spLocks noGrp="1"/>
          </p:cNvSpPr>
          <p:nvPr>
            <p:ph type="body" idx="1"/>
          </p:nvPr>
        </p:nvSpPr>
        <p:spPr/>
        <p:txBody>
          <a:bodyPr/>
          <a:lstStyle/>
          <a:p>
            <a:pPr marL="66040" indent="0" algn="ctr">
              <a:buNone/>
            </a:pPr>
            <a:r>
              <a:rPr lang="en-US" sz="2000" b="1" i="1" u="sng" dirty="0">
                <a:solidFill>
                  <a:srgbClr val="0070C0"/>
                </a:solidFill>
                <a:latin typeface="Calibri" panose="020F0502020204030204" pitchFamily="34" charset="0"/>
                <a:ea typeface="Calibri" panose="020F0502020204030204" pitchFamily="34" charset="0"/>
                <a:cs typeface="Calibri" panose="020F0502020204030204" pitchFamily="34" charset="0"/>
              </a:rPr>
              <a:t>Your Table of Contents Should Include the following: </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1.) Demographics of the Municipality/History/Incorporation</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2.) Roles and Responsibilities of the Elected Officials</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3.) State Statute that references your form of government</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4.) Duties/Job Responsibilities of the Office Staff </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5.) Duties/Responsibilities of Police &amp; Fire Department (if your Municipality has one)</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6.) Open Public Meetings Act (OPMA) Requirements</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7.) Executive Session Etiquette (What can/can’t be discussed in closed session)</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8.) Open Public Records Act/Freedom of Information Act</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9.) Ethics Law</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10.) Finance/Budget Requirements/Deadlines</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11.) Public Contract and Pay to Play Requirements</a:t>
            </a:r>
          </a:p>
          <a:p>
            <a:pPr marL="66040" indent="0">
              <a:buNone/>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12.) Employee Handbook/Personnel Practices </a:t>
            </a:r>
          </a:p>
        </p:txBody>
      </p:sp>
    </p:spTree>
    <p:extLst>
      <p:ext uri="{BB962C8B-B14F-4D97-AF65-F5344CB8AC3E}">
        <p14:creationId xmlns:p14="http://schemas.microsoft.com/office/powerpoint/2010/main" val="2438716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r banks mary poppins – Artofit">
            <a:extLst>
              <a:ext uri="{FF2B5EF4-FFF2-40B4-BE49-F238E27FC236}">
                <a16:creationId xmlns:a16="http://schemas.microsoft.com/office/drawing/2014/main" id="{43F83E03-90E1-6B5B-EC66-C4ED4CFA5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49" y="1720852"/>
            <a:ext cx="4197351" cy="459983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6428E800-C189-5585-7594-F4D9435AF518}"/>
              </a:ext>
            </a:extLst>
          </p:cNvPr>
          <p:cNvSpPr>
            <a:spLocks noGrp="1"/>
          </p:cNvSpPr>
          <p:nvPr>
            <p:ph type="title"/>
          </p:nvPr>
        </p:nvSpPr>
        <p:spPr/>
        <p:txBody>
          <a:bodyPr/>
          <a:lstStyle/>
          <a:p>
            <a:pPr algn="ctr"/>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A Municipal Clerks Job Is Never Done</a:t>
            </a:r>
          </a:p>
        </p:txBody>
      </p:sp>
      <p:sp>
        <p:nvSpPr>
          <p:cNvPr id="7" name="Text Placeholder 6">
            <a:extLst>
              <a:ext uri="{FF2B5EF4-FFF2-40B4-BE49-F238E27FC236}">
                <a16:creationId xmlns:a16="http://schemas.microsoft.com/office/drawing/2014/main" id="{83DF333A-76D1-6AC2-B7E6-3F0E37C6A54B}"/>
              </a:ext>
            </a:extLst>
          </p:cNvPr>
          <p:cNvSpPr>
            <a:spLocks noGrp="1"/>
          </p:cNvSpPr>
          <p:nvPr>
            <p:ph type="body" idx="1"/>
          </p:nvPr>
        </p:nvSpPr>
        <p:spPr/>
        <p:txBody>
          <a:bodyPr/>
          <a:lstStyle/>
          <a:p>
            <a:pPr marL="66040" indent="0">
              <a:buNone/>
            </a:pPr>
            <a:endParaRPr lang="en-US" dirty="0"/>
          </a:p>
        </p:txBody>
      </p:sp>
    </p:spTree>
    <p:extLst>
      <p:ext uri="{BB962C8B-B14F-4D97-AF65-F5344CB8AC3E}">
        <p14:creationId xmlns:p14="http://schemas.microsoft.com/office/powerpoint/2010/main" val="4134910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37638-6A06-F634-1F5C-E1F1E81C5390}"/>
              </a:ext>
            </a:extLst>
          </p:cNvPr>
          <p:cNvSpPr>
            <a:spLocks noGrp="1"/>
          </p:cNvSpPr>
          <p:nvPr>
            <p:ph type="title"/>
          </p:nvPr>
        </p:nvSpPr>
        <p:spPr/>
        <p:txBody>
          <a:bodyPr/>
          <a:lstStyle/>
          <a:p>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N.J.S.A. 40A:63-1. Incorporation</a:t>
            </a:r>
          </a:p>
        </p:txBody>
      </p:sp>
      <p:sp>
        <p:nvSpPr>
          <p:cNvPr id="3" name="Text Placeholder 2">
            <a:extLst>
              <a:ext uri="{FF2B5EF4-FFF2-40B4-BE49-F238E27FC236}">
                <a16:creationId xmlns:a16="http://schemas.microsoft.com/office/drawing/2014/main" id="{99E290F2-DDDC-88AC-FC97-58CE84F7CF84}"/>
              </a:ext>
            </a:extLst>
          </p:cNvPr>
          <p:cNvSpPr>
            <a:spLocks noGrp="1"/>
          </p:cNvSpPr>
          <p:nvPr>
            <p:ph type="body" idx="1"/>
          </p:nvPr>
        </p:nvSpPr>
        <p:spPr>
          <a:xfrm>
            <a:off x="203200" y="1854201"/>
            <a:ext cx="4502150" cy="2419350"/>
          </a:xfrm>
        </p:spPr>
        <p:txBody>
          <a:bodyPr/>
          <a:lstStyle/>
          <a:p>
            <a:pPr algn="just"/>
            <a:r>
              <a:rPr lang="en-US" sz="1100" dirty="0"/>
              <a:t>a</a:t>
            </a:r>
            <a:r>
              <a:rPr lang="en-US" sz="1100" dirty="0">
                <a:latin typeface="Calibri" panose="020F0502020204030204" pitchFamily="34" charset="0"/>
                <a:ea typeface="Calibri" panose="020F0502020204030204" pitchFamily="34" charset="0"/>
                <a:cs typeface="Calibri" panose="020F0502020204030204" pitchFamily="34" charset="0"/>
              </a:rPr>
              <a:t>.</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000" dirty="0">
                <a:latin typeface="Calibri" panose="020F0502020204030204" pitchFamily="34" charset="0"/>
                <a:ea typeface="Calibri" panose="020F0502020204030204" pitchFamily="34" charset="0"/>
                <a:cs typeface="Calibri" panose="020F0502020204030204" pitchFamily="34" charset="0"/>
              </a:rPr>
              <a:t>The inhabitants of each of the several townships are hereby continued as a body politic and corporate in law as heretofore constituted and established and shall be known by the name of “the township of ․․․․․․․․․․․․․․․․․․․․․․․, in the county of ․․․․․․․․․․․․․․․․․․․․․․․․” (as the case may be), and the boundaries of the several townships shall be and remain as heretofore established by law.</a:t>
            </a:r>
          </a:p>
          <a:p>
            <a:endParaRPr lang="en-US" sz="1000" dirty="0">
              <a:latin typeface="Calibri" panose="020F0502020204030204" pitchFamily="34" charset="0"/>
              <a:ea typeface="Calibri" panose="020F0502020204030204" pitchFamily="34" charset="0"/>
              <a:cs typeface="Calibri" panose="020F0502020204030204" pitchFamily="34" charset="0"/>
            </a:endParaRPr>
          </a:p>
          <a:p>
            <a:pPr algn="just"/>
            <a:r>
              <a:rPr lang="en-US" sz="1000" dirty="0">
                <a:latin typeface="Calibri" panose="020F0502020204030204" pitchFamily="34" charset="0"/>
                <a:ea typeface="Calibri" panose="020F0502020204030204" pitchFamily="34" charset="0"/>
                <a:cs typeface="Calibri" panose="020F0502020204030204" pitchFamily="34" charset="0"/>
              </a:rPr>
              <a:t>b. No suit, proceeding or instrument shall abate or anywise be affected by any changes in the corporate name of the township.</a:t>
            </a:r>
          </a:p>
          <a:p>
            <a:endParaRPr lang="en-US" sz="1000" dirty="0">
              <a:latin typeface="Calibri" panose="020F0502020204030204" pitchFamily="34" charset="0"/>
              <a:ea typeface="Calibri" panose="020F0502020204030204" pitchFamily="34" charset="0"/>
              <a:cs typeface="Calibri" panose="020F0502020204030204" pitchFamily="34" charset="0"/>
            </a:endParaRPr>
          </a:p>
          <a:p>
            <a:pPr algn="just"/>
            <a:r>
              <a:rPr lang="en-US" sz="1000" dirty="0">
                <a:latin typeface="Calibri" panose="020F0502020204030204" pitchFamily="34" charset="0"/>
                <a:ea typeface="Calibri" panose="020F0502020204030204" pitchFamily="34" charset="0"/>
                <a:cs typeface="Calibri" panose="020F0502020204030204" pitchFamily="34" charset="0"/>
              </a:rPr>
              <a:t>c. Each township, governed by the laws pertaining to the township form of government, shall have full power to sue and be sued and have corporate seal.</a:t>
            </a:r>
          </a:p>
          <a:p>
            <a:endParaRPr lang="en-US" dirty="0"/>
          </a:p>
        </p:txBody>
      </p:sp>
      <p:sp>
        <p:nvSpPr>
          <p:cNvPr id="4" name="Text Placeholder 3">
            <a:extLst>
              <a:ext uri="{FF2B5EF4-FFF2-40B4-BE49-F238E27FC236}">
                <a16:creationId xmlns:a16="http://schemas.microsoft.com/office/drawing/2014/main" id="{3A422A87-7CE3-376E-005C-2B7978BAFB65}"/>
              </a:ext>
            </a:extLst>
          </p:cNvPr>
          <p:cNvSpPr>
            <a:spLocks noGrp="1"/>
          </p:cNvSpPr>
          <p:nvPr>
            <p:ph type="body" idx="2"/>
          </p:nvPr>
        </p:nvSpPr>
        <p:spPr/>
        <p:txBody>
          <a:bodyPr/>
          <a:lstStyle/>
          <a:p>
            <a:pPr algn="just"/>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Alexandria Township is a Township in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tooltip="Hunterdon County, New Jersey">
                  <a:extLst>
                    <a:ext uri="{A12FA001-AC4F-418D-AE19-62706E023703}">
                      <ahyp:hlinkClr xmlns:ahyp="http://schemas.microsoft.com/office/drawing/2018/hyperlinkcolor" val="tx"/>
                    </a:ext>
                  </a:extLst>
                </a:hlinkClick>
              </a:rPr>
              <a:t>Hunterdon County</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in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3" tooltip="U.S. state">
                  <a:extLst>
                    <a:ext uri="{A12FA001-AC4F-418D-AE19-62706E023703}">
                      <ahyp:hlinkClr xmlns:ahyp="http://schemas.microsoft.com/office/drawing/2018/hyperlinkcolor" val="tx"/>
                    </a:ext>
                  </a:extLst>
                </a:hlinkClick>
              </a:rPr>
              <a:t>U.S. State</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of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4" tooltip="New Jersey">
                  <a:extLst>
                    <a:ext uri="{A12FA001-AC4F-418D-AE19-62706E023703}">
                      <ahyp:hlinkClr xmlns:ahyp="http://schemas.microsoft.com/office/drawing/2018/hyperlinkcolor" val="tx"/>
                    </a:ext>
                  </a:extLst>
                </a:hlinkClick>
              </a:rPr>
              <a:t>New Jersey</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As of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5" tooltip="2020 United States census">
                  <a:extLst>
                    <a:ext uri="{A12FA001-AC4F-418D-AE19-62706E023703}">
                      <ahyp:hlinkClr xmlns:ahyp="http://schemas.microsoft.com/office/drawing/2018/hyperlinkcolor" val="tx"/>
                    </a:ext>
                  </a:extLst>
                </a:hlinkClick>
              </a:rPr>
              <a:t>2020 United States census</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the Township's population was 4,809, a decrease of 129 (−2.6%) from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6" tooltip="2010 United States census">
                  <a:extLst>
                    <a:ext uri="{A12FA001-AC4F-418D-AE19-62706E023703}">
                      <ahyp:hlinkClr xmlns:ahyp="http://schemas.microsoft.com/office/drawing/2018/hyperlinkcolor" val="tx"/>
                    </a:ext>
                  </a:extLst>
                </a:hlinkClick>
              </a:rPr>
              <a:t>2010 census</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count of 4,938,</a:t>
            </a:r>
            <a:r>
              <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which in turn reflected an increase of 240 (+5.1%) from the 4,698 counted in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7" tooltip="2000 United States census">
                  <a:extLst>
                    <a:ext uri="{A12FA001-AC4F-418D-AE19-62706E023703}">
                      <ahyp:hlinkClr xmlns:ahyp="http://schemas.microsoft.com/office/drawing/2018/hyperlinkcolor" val="tx"/>
                    </a:ext>
                  </a:extLst>
                </a:hlinkClick>
              </a:rPr>
              <a:t>2000 census</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algn="just"/>
            <a:endPar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Alexandria was formed by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8" tooltip="Royal charter">
                  <a:extLst>
                    <a:ext uri="{A12FA001-AC4F-418D-AE19-62706E023703}">
                      <ahyp:hlinkClr xmlns:ahyp="http://schemas.microsoft.com/office/drawing/2018/hyperlinkcolor" val="tx"/>
                    </a:ext>
                  </a:extLst>
                </a:hlinkClick>
              </a:rPr>
              <a:t>Royal charter</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on March 5, 1765, from portions of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9" tooltip="Bethlehem Township, New Jersey">
                  <a:extLst>
                    <a:ext uri="{A12FA001-AC4F-418D-AE19-62706E023703}">
                      <ahyp:hlinkClr xmlns:ahyp="http://schemas.microsoft.com/office/drawing/2018/hyperlinkcolor" val="tx"/>
                    </a:ext>
                  </a:extLst>
                </a:hlinkClick>
              </a:rPr>
              <a:t>Bethlehem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and was incorporated as one of New Jersey's initial 104 townships by an act of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0" tooltip="New Jersey Legislature">
                  <a:extLst>
                    <a:ext uri="{A12FA001-AC4F-418D-AE19-62706E023703}">
                      <ahyp:hlinkClr xmlns:ahyp="http://schemas.microsoft.com/office/drawing/2018/hyperlinkcolor" val="tx"/>
                    </a:ext>
                  </a:extLst>
                </a:hlinkClick>
              </a:rPr>
              <a:t>New Jersey Legislature</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on February 21, 1798. Portions of the township were taken to form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1" tooltip="Frenchtown, New Jersey">
                  <a:extLst>
                    <a:ext uri="{A12FA001-AC4F-418D-AE19-62706E023703}">
                      <ahyp:hlinkClr xmlns:ahyp="http://schemas.microsoft.com/office/drawing/2018/hyperlinkcolor" val="tx"/>
                    </a:ext>
                  </a:extLst>
                </a:hlinkClick>
              </a:rPr>
              <a:t>Frenchtown</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(April 4, 1867),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2" tooltip="Holland Township, New Jersey">
                  <a:extLst>
                    <a:ext uri="{A12FA001-AC4F-418D-AE19-62706E023703}">
                      <ahyp:hlinkClr xmlns:ahyp="http://schemas.microsoft.com/office/drawing/2018/hyperlinkcolor" val="tx"/>
                    </a:ext>
                  </a:extLst>
                </a:hlinkClick>
              </a:rPr>
              <a:t>Holland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(April 13, 1874, restored to Alexandria on March 4, 1878, and recreated on March 11, 1879) and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3" tooltip="Milford, New Jersey">
                  <a:extLst>
                    <a:ext uri="{A12FA001-AC4F-418D-AE19-62706E023703}">
                      <ahyp:hlinkClr xmlns:ahyp="http://schemas.microsoft.com/office/drawing/2018/hyperlinkcolor" val="tx"/>
                    </a:ext>
                  </a:extLst>
                </a:hlinkClick>
              </a:rPr>
              <a:t>Milford</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(April 15, 1911). The township was named for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4" tooltip="James Alexander (lawyer)">
                  <a:extLst>
                    <a:ext uri="{A12FA001-AC4F-418D-AE19-62706E023703}">
                      <ahyp:hlinkClr xmlns:ahyp="http://schemas.microsoft.com/office/drawing/2018/hyperlinkcolor" val="tx"/>
                    </a:ext>
                  </a:extLst>
                </a:hlinkClick>
              </a:rPr>
              <a:t>James Alexander</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 surveyor who served as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5" tooltip="New Jersey Attorney General">
                  <a:extLst>
                    <a:ext uri="{A12FA001-AC4F-418D-AE19-62706E023703}">
                      <ahyp:hlinkClr xmlns:ahyp="http://schemas.microsoft.com/office/drawing/2018/hyperlinkcolor" val="tx"/>
                    </a:ext>
                  </a:extLst>
                </a:hlinkClick>
              </a:rPr>
              <a:t>New Jersey Attorney General</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and who had acquired 10,000 acres (4,000 ha) of land in the area in 1744.</a:t>
            </a:r>
            <a:endPar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endPar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rPr>
              <a:t>Geography</a:t>
            </a:r>
          </a:p>
          <a:p>
            <a:pPr algn="just"/>
            <a:endParaRPr lang="en-US" sz="9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According to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6" tooltip="United States Census Bureau">
                  <a:extLst>
                    <a:ext uri="{A12FA001-AC4F-418D-AE19-62706E023703}">
                      <ahyp:hlinkClr xmlns:ahyp="http://schemas.microsoft.com/office/drawing/2018/hyperlinkcolor" val="tx"/>
                    </a:ext>
                  </a:extLst>
                </a:hlinkClick>
              </a:rPr>
              <a:t>United States Census Bureau</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the township had a total area of 27.75 square miles (71.87 km</a:t>
            </a:r>
            <a:r>
              <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including 27.53 square miles (71.31 km</a:t>
            </a:r>
            <a:r>
              <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of land and 0.22 square miles (0.56 km</a:t>
            </a:r>
            <a:r>
              <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of water (0.79%).</a:t>
            </a:r>
            <a:endPar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6360" indent="0" algn="just">
              <a:buNone/>
            </a:pPr>
            <a:endPar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7" tooltip="Local government in New Jersey">
                  <a:extLst>
                    <a:ext uri="{A12FA001-AC4F-418D-AE19-62706E023703}">
                      <ahyp:hlinkClr xmlns:ahyp="http://schemas.microsoft.com/office/drawing/2018/hyperlinkcolor" val="tx"/>
                    </a:ext>
                  </a:extLst>
                </a:hlinkClick>
              </a:rPr>
              <a:t>Unincorporated communities</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localities and place names located partially or completely within the township include </a:t>
            </a:r>
            <a:r>
              <a:rPr lang="en-US" sz="900" dirty="0" err="1">
                <a:solidFill>
                  <a:schemeClr val="tx1"/>
                </a:solidFill>
                <a:latin typeface="Calibri" panose="020F0502020204030204" pitchFamily="34" charset="0"/>
                <a:ea typeface="Calibri" panose="020F0502020204030204" pitchFamily="34" charset="0"/>
                <a:cs typeface="Calibri" panose="020F0502020204030204" pitchFamily="34" charset="0"/>
              </a:rPr>
              <a:t>Everittstown</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8" tooltip="Little York, Hunterdon County, New Jersey">
                  <a:extLst>
                    <a:ext uri="{A12FA001-AC4F-418D-AE19-62706E023703}">
                      <ahyp:hlinkClr xmlns:ahyp="http://schemas.microsoft.com/office/drawing/2018/hyperlinkcolor" val="tx"/>
                    </a:ext>
                  </a:extLst>
                </a:hlinkClick>
              </a:rPr>
              <a:t>Little York</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9" tooltip="Mechlings Corner, New Jersey">
                  <a:extLst>
                    <a:ext uri="{A12FA001-AC4F-418D-AE19-62706E023703}">
                      <ahyp:hlinkClr xmlns:ahyp="http://schemas.microsoft.com/office/drawing/2018/hyperlinkcolor" val="tx"/>
                    </a:ext>
                  </a:extLst>
                </a:hlinkClick>
              </a:rPr>
              <a:t>Mechlings Corner</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Mount Pleasant,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0" tooltip="Mount Salem, New Jersey">
                  <a:extLst>
                    <a:ext uri="{A12FA001-AC4F-418D-AE19-62706E023703}">
                      <ahyp:hlinkClr xmlns:ahyp="http://schemas.microsoft.com/office/drawing/2018/hyperlinkcolor" val="tx"/>
                    </a:ext>
                  </a:extLst>
                </a:hlinkClick>
              </a:rPr>
              <a:t>Mount Salem</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Palmyra and Swinesburg.</a:t>
            </a:r>
            <a:r>
              <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1" tooltip="Pittstown, New Jersey">
                  <a:extLst>
                    <a:ext uri="{A12FA001-AC4F-418D-AE19-62706E023703}">
                      <ahyp:hlinkClr xmlns:ahyp="http://schemas.microsoft.com/office/drawing/2018/hyperlinkcolor" val="tx"/>
                    </a:ext>
                  </a:extLst>
                </a:hlinkClick>
              </a:rPr>
              <a:t>Pittstown</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is an unincorporated community that is also spread across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2" tooltip="Franklin Township, Hunterdon County, New Jersey">
                  <a:extLst>
                    <a:ext uri="{A12FA001-AC4F-418D-AE19-62706E023703}">
                      <ahyp:hlinkClr xmlns:ahyp="http://schemas.microsoft.com/office/drawing/2018/hyperlinkcolor" val="tx"/>
                    </a:ext>
                  </a:extLst>
                </a:hlinkClick>
              </a:rPr>
              <a:t>Franklin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and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3" tooltip="Union Township, Hunterdon County, New Jersey">
                  <a:extLst>
                    <a:ext uri="{A12FA001-AC4F-418D-AE19-62706E023703}">
                      <ahyp:hlinkClr xmlns:ahyp="http://schemas.microsoft.com/office/drawing/2018/hyperlinkcolor" val="tx"/>
                    </a:ext>
                  </a:extLst>
                </a:hlinkClick>
              </a:rPr>
              <a:t>Union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900" baseline="30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endPar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The Township borders the municipalities of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9" tooltip="Bethlehem Township, New Jersey">
                  <a:extLst>
                    <a:ext uri="{A12FA001-AC4F-418D-AE19-62706E023703}">
                      <ahyp:hlinkClr xmlns:ahyp="http://schemas.microsoft.com/office/drawing/2018/hyperlinkcolor" val="tx"/>
                    </a:ext>
                  </a:extLst>
                </a:hlinkClick>
              </a:rPr>
              <a:t>Bethlehem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2" tooltip="Franklin Township, Hunterdon County, New Jersey">
                  <a:extLst>
                    <a:ext uri="{A12FA001-AC4F-418D-AE19-62706E023703}">
                      <ahyp:hlinkClr xmlns:ahyp="http://schemas.microsoft.com/office/drawing/2018/hyperlinkcolor" val="tx"/>
                    </a:ext>
                  </a:extLst>
                </a:hlinkClick>
              </a:rPr>
              <a:t>Franklin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1" tooltip="Frenchtown, New Jersey">
                  <a:extLst>
                    <a:ext uri="{A12FA001-AC4F-418D-AE19-62706E023703}">
                      <ahyp:hlinkClr xmlns:ahyp="http://schemas.microsoft.com/office/drawing/2018/hyperlinkcolor" val="tx"/>
                    </a:ext>
                  </a:extLst>
                </a:hlinkClick>
              </a:rPr>
              <a:t>Frenchtown</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2" tooltip="Holland Township, New Jersey">
                  <a:extLst>
                    <a:ext uri="{A12FA001-AC4F-418D-AE19-62706E023703}">
                      <ahyp:hlinkClr xmlns:ahyp="http://schemas.microsoft.com/office/drawing/2018/hyperlinkcolor" val="tx"/>
                    </a:ext>
                  </a:extLst>
                </a:hlinkClick>
              </a:rPr>
              <a:t>Holland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4" tooltip="Kingwood Township, New Jersey">
                  <a:extLst>
                    <a:ext uri="{A12FA001-AC4F-418D-AE19-62706E023703}">
                      <ahyp:hlinkClr xmlns:ahyp="http://schemas.microsoft.com/office/drawing/2018/hyperlinkcolor" val="tx"/>
                    </a:ext>
                  </a:extLst>
                </a:hlinkClick>
              </a:rPr>
              <a:t>Kingwood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13" tooltip="Milford, New Jersey">
                  <a:extLst>
                    <a:ext uri="{A12FA001-AC4F-418D-AE19-62706E023703}">
                      <ahyp:hlinkClr xmlns:ahyp="http://schemas.microsoft.com/office/drawing/2018/hyperlinkcolor" val="tx"/>
                    </a:ext>
                  </a:extLst>
                </a:hlinkClick>
              </a:rPr>
              <a:t>Milford</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and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3" tooltip="Union Township, Hunterdon County, New Jersey">
                  <a:extLst>
                    <a:ext uri="{A12FA001-AC4F-418D-AE19-62706E023703}">
                      <ahyp:hlinkClr xmlns:ahyp="http://schemas.microsoft.com/office/drawing/2018/hyperlinkcolor" val="tx"/>
                    </a:ext>
                  </a:extLst>
                </a:hlinkClick>
              </a:rPr>
              <a:t>Union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in Hunterdon County; and both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5" tooltip="Bridgeton Township, Pennsylvania">
                  <a:extLst>
                    <a:ext uri="{A12FA001-AC4F-418D-AE19-62706E023703}">
                      <ahyp:hlinkClr xmlns:ahyp="http://schemas.microsoft.com/office/drawing/2018/hyperlinkcolor" val="tx"/>
                    </a:ext>
                  </a:extLst>
                </a:hlinkClick>
              </a:rPr>
              <a:t>Bridgeton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and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6" tooltip="Tinicum Township, Bucks County, Pennsylvania">
                  <a:extLst>
                    <a:ext uri="{A12FA001-AC4F-418D-AE19-62706E023703}">
                      <ahyp:hlinkClr xmlns:ahyp="http://schemas.microsoft.com/office/drawing/2018/hyperlinkcolor" val="tx"/>
                    </a:ext>
                  </a:extLst>
                </a:hlinkClick>
              </a:rPr>
              <a:t>Tinicum Township</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in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7" tooltip="Bucks County, Pennsylvania">
                  <a:extLst>
                    <a:ext uri="{A12FA001-AC4F-418D-AE19-62706E023703}">
                      <ahyp:hlinkClr xmlns:ahyp="http://schemas.microsoft.com/office/drawing/2018/hyperlinkcolor" val="tx"/>
                    </a:ext>
                  </a:extLst>
                </a:hlinkClick>
              </a:rPr>
              <a:t>Bucks County</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across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8" tooltip="Delaware River">
                  <a:extLst>
                    <a:ext uri="{A12FA001-AC4F-418D-AE19-62706E023703}">
                      <ahyp:hlinkClr xmlns:ahyp="http://schemas.microsoft.com/office/drawing/2018/hyperlinkcolor" val="tx"/>
                    </a:ext>
                  </a:extLst>
                </a:hlinkClick>
              </a:rPr>
              <a:t>Delaware River</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rPr>
              <a:t> border with the </a:t>
            </a:r>
            <a:r>
              <a:rPr lang="en-US" sz="9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9" tooltip="Pennsylvania">
                  <a:extLst>
                    <a:ext uri="{A12FA001-AC4F-418D-AE19-62706E023703}">
                      <ahyp:hlinkClr xmlns:ahyp="http://schemas.microsoft.com/office/drawing/2018/hyperlinkcolor" val="tx"/>
                    </a:ext>
                  </a:extLst>
                </a:hlinkClick>
              </a:rPr>
              <a:t>Commonwealth of Pennsylvania</a:t>
            </a:r>
            <a:r>
              <a:rPr lang="en-US" sz="900" dirty="0">
                <a:solidFill>
                  <a:schemeClr val="tx1"/>
                </a:solidFill>
              </a:rPr>
              <a:t>.</a:t>
            </a:r>
          </a:p>
          <a:p>
            <a:pPr marL="86360" indent="0">
              <a:buNone/>
            </a:pPr>
            <a:endParaRPr lang="en-US" sz="1200" dirty="0"/>
          </a:p>
        </p:txBody>
      </p:sp>
      <p:pic>
        <p:nvPicPr>
          <p:cNvPr id="3076" name="Picture 4" descr="Alexandria Township">
            <a:extLst>
              <a:ext uri="{FF2B5EF4-FFF2-40B4-BE49-F238E27FC236}">
                <a16:creationId xmlns:a16="http://schemas.microsoft.com/office/drawing/2014/main" id="{E30D6247-B5A5-6486-7D08-A949961854DE}"/>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984250" y="4273550"/>
            <a:ext cx="2895600" cy="193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289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67CC5E2-1B1B-0B8B-7413-1E67DE020218}"/>
              </a:ext>
            </a:extLst>
          </p:cNvPr>
          <p:cNvSpPr>
            <a:spLocks noGrp="1"/>
          </p:cNvSpPr>
          <p:nvPr>
            <p:ph type="title"/>
          </p:nvPr>
        </p:nvSpPr>
        <p:spPr/>
        <p:txBody>
          <a:bodyPr/>
          <a:lstStyle/>
          <a:p>
            <a:pPr algn="ctr"/>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What is your Form of Government</a:t>
            </a:r>
          </a:p>
        </p:txBody>
      </p:sp>
      <p:sp>
        <p:nvSpPr>
          <p:cNvPr id="6" name="Text Placeholder 5">
            <a:extLst>
              <a:ext uri="{FF2B5EF4-FFF2-40B4-BE49-F238E27FC236}">
                <a16:creationId xmlns:a16="http://schemas.microsoft.com/office/drawing/2014/main" id="{0A12A357-A3DF-D10D-8E00-1A586F40E32C}"/>
              </a:ext>
            </a:extLst>
          </p:cNvPr>
          <p:cNvSpPr>
            <a:spLocks noGrp="1"/>
          </p:cNvSpPr>
          <p:nvPr>
            <p:ph type="body" idx="1"/>
          </p:nvPr>
        </p:nvSpPr>
        <p:spPr>
          <a:xfrm>
            <a:off x="457200" y="1773936"/>
            <a:ext cx="4038600" cy="3661664"/>
          </a:xfrm>
        </p:spPr>
        <p:txBody>
          <a:bodyPr/>
          <a:lstStyle/>
          <a:p>
            <a:pPr marL="86360" indent="0">
              <a:buNone/>
            </a:pPr>
            <a:r>
              <a:rPr lang="en-US" sz="1800" dirty="0">
                <a:latin typeface="Calibri" panose="020F0502020204030204" pitchFamily="34" charset="0"/>
                <a:ea typeface="Calibri" panose="020F0502020204030204" pitchFamily="34" charset="0"/>
                <a:cs typeface="Calibri" panose="020F0502020204030204" pitchFamily="34" charset="0"/>
              </a:rPr>
              <a:t>Explain what form of Government you are:</a:t>
            </a:r>
          </a:p>
          <a:p>
            <a:pPr marL="66040" indent="0" algn="just">
              <a:buNone/>
            </a:pPr>
            <a:r>
              <a:rPr lang="en-US" sz="1200" dirty="0">
                <a:latin typeface="Calibri" panose="020F0502020204030204" pitchFamily="34" charset="0"/>
                <a:ea typeface="Calibri" panose="020F0502020204030204" pitchFamily="34" charset="0"/>
                <a:cs typeface="Calibri" panose="020F0502020204030204" pitchFamily="34" charset="0"/>
              </a:rPr>
              <a:t>Alexandria Township is governed under the </a:t>
            </a:r>
            <a:r>
              <a:rPr lang="en-US" sz="1200" dirty="0">
                <a:latin typeface="Calibri" panose="020F0502020204030204" pitchFamily="34" charset="0"/>
                <a:ea typeface="Calibri" panose="020F0502020204030204" pitchFamily="34" charset="0"/>
                <a:cs typeface="Calibri" panose="020F0502020204030204" pitchFamily="34" charset="0"/>
                <a:hlinkClick r:id="rId2" tooltip="Township (New Jersey)"/>
              </a:rPr>
              <a:t>Township</a:t>
            </a:r>
            <a:r>
              <a:rPr lang="en-US" sz="1200" dirty="0">
                <a:latin typeface="Calibri" panose="020F0502020204030204" pitchFamily="34" charset="0"/>
                <a:ea typeface="Calibri" panose="020F0502020204030204" pitchFamily="34" charset="0"/>
                <a:cs typeface="Calibri" panose="020F0502020204030204" pitchFamily="34" charset="0"/>
              </a:rPr>
              <a:t> form of New Jersey municipal government, one of 141 municipalities (of the 564) statewide that use this form, the second-most commonly used form of government in the state. The governing body is comprised of a five-member Township Committee, whose members are elected directly by the voters </a:t>
            </a:r>
            <a:r>
              <a:rPr lang="en-US" sz="1200" dirty="0">
                <a:latin typeface="Calibri" panose="020F0502020204030204" pitchFamily="34" charset="0"/>
                <a:ea typeface="Calibri" panose="020F0502020204030204" pitchFamily="34" charset="0"/>
                <a:cs typeface="Calibri" panose="020F0502020204030204" pitchFamily="34" charset="0"/>
                <a:hlinkClick r:id="rId3" tooltip="At-large"/>
              </a:rPr>
              <a:t>at-large</a:t>
            </a:r>
            <a:r>
              <a:rPr lang="en-US" sz="1200" dirty="0">
                <a:latin typeface="Calibri" panose="020F0502020204030204" pitchFamily="34" charset="0"/>
                <a:ea typeface="Calibri" panose="020F0502020204030204" pitchFamily="34" charset="0"/>
                <a:cs typeface="Calibri" panose="020F0502020204030204" pitchFamily="34" charset="0"/>
              </a:rPr>
              <a:t> in partisan elections to serve three-year terms of office on a staggered basis, with one seat coming up for election each year as part of the November general election in a three-year cycle. At an annual reorganization meeting, the Township Committee selects one of its members to serve as Mayor and another as Deputy Mayor.</a:t>
            </a:r>
          </a:p>
          <a:p>
            <a:pPr marL="66040" indent="0" algn="just">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algn="just">
              <a:buNone/>
            </a:pPr>
            <a:r>
              <a:rPr lang="en-US" sz="1200" dirty="0">
                <a:latin typeface="Calibri" panose="020F0502020204030204" pitchFamily="34" charset="0"/>
                <a:ea typeface="Calibri" panose="020F0502020204030204" pitchFamily="34" charset="0"/>
                <a:cs typeface="Calibri" panose="020F0502020204030204" pitchFamily="34" charset="0"/>
              </a:rPr>
              <a:t>There are State Statutes that describe the form of government-It is best to include that in your manual ! </a:t>
            </a:r>
          </a:p>
          <a:p>
            <a:pPr marL="66040" indent="0" algn="just">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algn="just">
              <a:buNone/>
            </a:pPr>
            <a:endParaRPr lang="en-US" sz="1200" dirty="0"/>
          </a:p>
        </p:txBody>
      </p:sp>
      <p:sp>
        <p:nvSpPr>
          <p:cNvPr id="7" name="Text Placeholder 6">
            <a:extLst>
              <a:ext uri="{FF2B5EF4-FFF2-40B4-BE49-F238E27FC236}">
                <a16:creationId xmlns:a16="http://schemas.microsoft.com/office/drawing/2014/main" id="{B0DC1A92-2F6C-59E7-8777-50C3D9A15740}"/>
              </a:ext>
            </a:extLst>
          </p:cNvPr>
          <p:cNvSpPr>
            <a:spLocks noGrp="1"/>
          </p:cNvSpPr>
          <p:nvPr>
            <p:ph type="body" idx="2"/>
          </p:nvPr>
        </p:nvSpPr>
        <p:spPr/>
        <p:txBody>
          <a:bodyPr/>
          <a:lstStyle/>
          <a:p>
            <a:pPr marL="86360" indent="0">
              <a:buNone/>
            </a:pPr>
            <a:r>
              <a:rPr lang="en-US" sz="1000" b="1" dirty="0">
                <a:latin typeface="Calibri" panose="020F0502020204030204" pitchFamily="34" charset="0"/>
                <a:ea typeface="Calibri" panose="020F0502020204030204" pitchFamily="34" charset="0"/>
                <a:cs typeface="Calibri" panose="020F0502020204030204" pitchFamily="34" charset="0"/>
              </a:rPr>
              <a:t>Types</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All 564 municipalities in New Jersey, regardless of their form of government, can be classified as belonging to one of five types of municipal government:</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Borough</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Township</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City</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Town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Village</a:t>
            </a:r>
          </a:p>
          <a:p>
            <a:pPr marL="86360" indent="0">
              <a:buNone/>
            </a:pPr>
            <a:r>
              <a:rPr lang="en-US" sz="1000" b="1" dirty="0">
                <a:latin typeface="Calibri" panose="020F0502020204030204" pitchFamily="34" charset="0"/>
                <a:ea typeface="Calibri" panose="020F0502020204030204" pitchFamily="34" charset="0"/>
                <a:cs typeface="Calibri" panose="020F0502020204030204" pitchFamily="34" charset="0"/>
              </a:rPr>
              <a:t>Forms</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All 564 New Jersey municipalities, regardless of type, can be classified under one of the 12 forms of government:</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Borough</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Township</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City</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Town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Village</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Commission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Council-Manager Act of 1923</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Faulkner Act-OMCL Mayor-Council Plan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Faulkner Act-OMCL Council-Manager Plan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Faulkner Act-OMCL Small Municipality Plan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Faulkner Act-OMCL Mayor-Council-Administrator Plan</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Special Charters</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The first five forms are associated with a particular type of municipality. Each of these five types has a unique form of government historically associated with it. The next seven forms are "optional" forms of government available for adoption, with the exception of the OMCL Small Municipality Plan (which is available only to municipalities with a population of under 12,000).</a:t>
            </a:r>
          </a:p>
          <a:p>
            <a:pPr marL="86360" indent="0">
              <a:buNone/>
            </a:pPr>
            <a:endParaRPr lang="en-US" dirty="0"/>
          </a:p>
        </p:txBody>
      </p:sp>
      <p:pic>
        <p:nvPicPr>
          <p:cNvPr id="4098" name="Picture 2" descr="Mary Poppins: 5 Things That Didn't Age Well (&amp; 5 That Are Timeless)">
            <a:extLst>
              <a:ext uri="{FF2B5EF4-FFF2-40B4-BE49-F238E27FC236}">
                <a16:creationId xmlns:a16="http://schemas.microsoft.com/office/drawing/2014/main" id="{3600A61F-499C-2873-B8C0-BBB0476FB8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179" y="5435600"/>
            <a:ext cx="2442641"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834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E5864-1D7E-BD7F-D60C-128B5345F131}"/>
              </a:ext>
            </a:extLst>
          </p:cNvPr>
          <p:cNvSpPr>
            <a:spLocks noGrp="1"/>
          </p:cNvSpPr>
          <p:nvPr>
            <p:ph type="title"/>
          </p:nvPr>
        </p:nvSpPr>
        <p:spPr/>
        <p:txBody>
          <a:bodyPr/>
          <a:lstStyle/>
          <a:p>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What is your Municipalities Duties?</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Text Placeholder 2">
            <a:extLst>
              <a:ext uri="{FF2B5EF4-FFF2-40B4-BE49-F238E27FC236}">
                <a16:creationId xmlns:a16="http://schemas.microsoft.com/office/drawing/2014/main" id="{46590FD7-A778-CCB9-6F0A-6763F0C10389}"/>
              </a:ext>
            </a:extLst>
          </p:cNvPr>
          <p:cNvSpPr>
            <a:spLocks noGrp="1"/>
          </p:cNvSpPr>
          <p:nvPr>
            <p:ph type="body" idx="1"/>
          </p:nvPr>
        </p:nvSpPr>
        <p:spPr/>
        <p:txBody>
          <a:bodyPr/>
          <a:lstStyle/>
          <a:p>
            <a:pPr marL="86360" indent="0">
              <a:buNone/>
            </a:pPr>
            <a:r>
              <a:rPr lang="en-US" sz="1800" dirty="0">
                <a:latin typeface="Calibri" panose="020F0502020204030204" pitchFamily="34" charset="0"/>
                <a:ea typeface="Calibri" panose="020F0502020204030204" pitchFamily="34" charset="0"/>
                <a:cs typeface="Calibri" panose="020F0502020204030204" pitchFamily="34" charset="0"/>
              </a:rPr>
              <a:t>N.J.S.A.40A:63-6-Township Committee</a:t>
            </a:r>
          </a:p>
          <a:p>
            <a:pPr marL="86360" indent="0">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a. The Committee shall be the legislative body of the municipality.</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b. The Committee may subject to general law and the provisions of this act:</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(1) pass, adopt, amend and repeal any ordinance or, where permitted, any resolution for any purpose required for the government of the municipality or for the accomplishment of any public purpose for which the municipality is authorized to act under general law;</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(2) control and regulate the finances of the municipality and raise money by borrowing and taxation;</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(3) create such offices and positions as they deem necessary. The officers appointed thereto shall perform the duties required by law and the ordinances of the committee. Other than the Township Attorney, Engineer, Building Inspector, the Municipal Clerk, Tax Collector and Tax Assessor who shall serve for terms as provided in Chapter 9 of Title 40A of the New Jersey Statutes, these officers shall serve at the pleasure of the committee;</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(4) investigate any activity of the municipality; and</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(5) remove any officer of the municipality, other than those officers excepted by law, for cause.</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c. The committee shall have all the executive responsibilities of the municipality not placed, by general law or this act, in the Office of the Mayor.</a:t>
            </a:r>
          </a:p>
          <a:p>
            <a:pPr marL="86360" indent="0">
              <a:buNone/>
            </a:pPr>
            <a:endParaRPr lang="en-US" sz="1800" dirty="0"/>
          </a:p>
        </p:txBody>
      </p:sp>
      <p:sp>
        <p:nvSpPr>
          <p:cNvPr id="4" name="Text Placeholder 3">
            <a:extLst>
              <a:ext uri="{FF2B5EF4-FFF2-40B4-BE49-F238E27FC236}">
                <a16:creationId xmlns:a16="http://schemas.microsoft.com/office/drawing/2014/main" id="{DB764815-6875-D118-5A42-6656DF86D288}"/>
              </a:ext>
            </a:extLst>
          </p:cNvPr>
          <p:cNvSpPr>
            <a:spLocks noGrp="1"/>
          </p:cNvSpPr>
          <p:nvPr>
            <p:ph type="body" idx="2"/>
          </p:nvPr>
        </p:nvSpPr>
        <p:spPr>
          <a:xfrm>
            <a:off x="4648200" y="1773936"/>
            <a:ext cx="4038600" cy="2575814"/>
          </a:xfrm>
        </p:spPr>
        <p:txBody>
          <a:bodyPr/>
          <a:lstStyle/>
          <a:p>
            <a:pPr marL="86360" indent="0" algn="just">
              <a:buNone/>
            </a:pPr>
            <a:r>
              <a:rPr lang="en-US" sz="1400" dirty="0">
                <a:latin typeface="Calibri" panose="020F0502020204030204" pitchFamily="34" charset="0"/>
                <a:ea typeface="Calibri" panose="020F0502020204030204" pitchFamily="34" charset="0"/>
                <a:cs typeface="Calibri" panose="020F0502020204030204" pitchFamily="34" charset="0"/>
              </a:rPr>
              <a:t>Mayor’s Duties? Well, there is a Statute for that too-N.J.S.A. 40A:63-3.f:</a:t>
            </a:r>
          </a:p>
          <a:p>
            <a:pPr marL="86360" indent="0" algn="just">
              <a:buNone/>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400" dirty="0">
                <a:latin typeface="Calibri" panose="020F0502020204030204" pitchFamily="34" charset="0"/>
                <a:ea typeface="Calibri" panose="020F0502020204030204" pitchFamily="34" charset="0"/>
                <a:cs typeface="Calibri" panose="020F0502020204030204" pitchFamily="34" charset="0"/>
              </a:rPr>
              <a:t>“At their annual meeting, the Committee shall have the power and authority to elect one of their number as chairman of the committee, who shall preside at all meetings of the Township Committee and who shall be known as the Mayor of the Township. The Mayor shall have no additional authority by virtue of such designation, except as otherwise provided by law or this act .”</a:t>
            </a:r>
          </a:p>
          <a:p>
            <a:pPr marL="86360" indent="0">
              <a:buNone/>
            </a:pPr>
            <a:endParaRPr lang="en-US" sz="2000" dirty="0"/>
          </a:p>
        </p:txBody>
      </p:sp>
      <p:pic>
        <p:nvPicPr>
          <p:cNvPr id="5122" name="Picture 2" descr="Our Favorite Live-Action Animated Movies | Fandango">
            <a:extLst>
              <a:ext uri="{FF2B5EF4-FFF2-40B4-BE49-F238E27FC236}">
                <a16:creationId xmlns:a16="http://schemas.microsoft.com/office/drawing/2014/main" id="{3427E651-3D92-D563-6156-A9705259C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7950" y="4297363"/>
            <a:ext cx="3116310" cy="1881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24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B94A-8008-03BD-02B2-97C018905F82}"/>
              </a:ext>
            </a:extLst>
          </p:cNvPr>
          <p:cNvSpPr>
            <a:spLocks noGrp="1"/>
          </p:cNvSpPr>
          <p:nvPr>
            <p:ph type="title"/>
          </p:nvPr>
        </p:nvSpPr>
        <p:spPr/>
        <p:txBody>
          <a:bodyPr/>
          <a:lstStyle/>
          <a:p>
            <a:pPr algn="ctr"/>
            <a:r>
              <a:rPr lang="en-US" sz="3200" dirty="0">
                <a:solidFill>
                  <a:srgbClr val="0070C0"/>
                </a:solidFill>
                <a:latin typeface="Calibri" panose="020F0502020204030204" pitchFamily="34" charset="0"/>
                <a:ea typeface="Calibri" panose="020F0502020204030204" pitchFamily="34" charset="0"/>
                <a:cs typeface="Calibri" panose="020F0502020204030204" pitchFamily="34" charset="0"/>
              </a:rPr>
              <a:t>What Are Some of Other Forms of Government for our IIMC Region II Family? </a:t>
            </a:r>
          </a:p>
        </p:txBody>
      </p:sp>
      <p:sp>
        <p:nvSpPr>
          <p:cNvPr id="3" name="Text Placeholder 2">
            <a:extLst>
              <a:ext uri="{FF2B5EF4-FFF2-40B4-BE49-F238E27FC236}">
                <a16:creationId xmlns:a16="http://schemas.microsoft.com/office/drawing/2014/main" id="{FCA8B925-6DA8-DD3F-C373-D069B12337E3}"/>
              </a:ext>
            </a:extLst>
          </p:cNvPr>
          <p:cNvSpPr>
            <a:spLocks noGrp="1"/>
          </p:cNvSpPr>
          <p:nvPr>
            <p:ph type="body" idx="1"/>
          </p:nvPr>
        </p:nvSpPr>
        <p:spPr/>
        <p:txBody>
          <a:bodyPr/>
          <a:lstStyle/>
          <a:p>
            <a:pPr marL="86360" indent="0">
              <a:buNone/>
            </a:pPr>
            <a:r>
              <a:rPr lang="en-US" sz="1000" dirty="0"/>
              <a:t>In New Jersey, we know there are 564 municipalities and 21 Counties. We went over our forms of government. Let’s take a look at Delaware, Maryland, Virginia, West Virgina and Pennsylvania who make up Region II:</a:t>
            </a:r>
          </a:p>
          <a:p>
            <a:pPr marL="86360" indent="0">
              <a:buNone/>
            </a:pPr>
            <a:endParaRPr lang="en-US" sz="1000" dirty="0"/>
          </a:p>
          <a:p>
            <a:pPr marL="86360" indent="0">
              <a:buNone/>
            </a:pPr>
            <a:r>
              <a:rPr lang="en-US" sz="1000" dirty="0"/>
              <a:t>Pennsylvania: Has six (6) types of local government listed in the Pennsylvania Constitution:</a:t>
            </a:r>
          </a:p>
          <a:p>
            <a:pPr marL="86360" indent="0">
              <a:buNone/>
            </a:pPr>
            <a:r>
              <a:rPr lang="en-US" sz="1000" dirty="0"/>
              <a:t>1.) County </a:t>
            </a:r>
          </a:p>
          <a:p>
            <a:pPr marL="86360" indent="0">
              <a:buNone/>
            </a:pPr>
            <a:r>
              <a:rPr lang="en-US" sz="1000" dirty="0"/>
              <a:t>2.) Township</a:t>
            </a:r>
          </a:p>
          <a:p>
            <a:pPr marL="86360" indent="0">
              <a:buNone/>
            </a:pPr>
            <a:r>
              <a:rPr lang="en-US" sz="1000" dirty="0"/>
              <a:t>3.) Borough</a:t>
            </a:r>
          </a:p>
          <a:p>
            <a:pPr marL="86360" indent="0">
              <a:buNone/>
            </a:pPr>
            <a:r>
              <a:rPr lang="en-US" sz="1000" dirty="0"/>
              <a:t>4.) Town</a:t>
            </a:r>
          </a:p>
          <a:p>
            <a:pPr marL="86360" indent="0">
              <a:buNone/>
            </a:pPr>
            <a:r>
              <a:rPr lang="en-US" sz="1000" dirty="0"/>
              <a:t>5.) City</a:t>
            </a:r>
          </a:p>
          <a:p>
            <a:pPr marL="86360" indent="0">
              <a:buNone/>
            </a:pPr>
            <a:r>
              <a:rPr lang="en-US" sz="1000" dirty="0"/>
              <a:t>6.) School District</a:t>
            </a:r>
          </a:p>
          <a:p>
            <a:pPr marL="86360" indent="0">
              <a:buNone/>
            </a:pPr>
            <a:endParaRPr lang="en-US" sz="1000" dirty="0"/>
          </a:p>
          <a:p>
            <a:pPr marL="86360" indent="0">
              <a:buNone/>
            </a:pPr>
            <a:r>
              <a:rPr lang="en-US" sz="1000" dirty="0"/>
              <a:t>There are 67 Counties in the Keystone State with a whopping 2,560 municipalities and 500 school districts. </a:t>
            </a:r>
          </a:p>
          <a:p>
            <a:pPr marL="86360" indent="0">
              <a:buNone/>
            </a:pPr>
            <a:endParaRPr lang="en-US" sz="1000" dirty="0"/>
          </a:p>
          <a:p>
            <a:pPr marL="86360" indent="0">
              <a:buNone/>
            </a:pPr>
            <a:r>
              <a:rPr lang="en-US" sz="1000" dirty="0"/>
              <a:t>There are no independent cities in Pennsylvania or unincorporated territories. There is only one incorporated town-Bloomsburg!</a:t>
            </a:r>
          </a:p>
          <a:p>
            <a:pPr marL="86360" indent="0">
              <a:buNone/>
            </a:pPr>
            <a:endParaRPr lang="en-US" sz="1000" dirty="0"/>
          </a:p>
          <a:p>
            <a:pPr marL="86360" indent="0" algn="just">
              <a:buNone/>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Local municipalities can be governed by </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tooltip="Statutes">
                  <a:extLst>
                    <a:ext uri="{A12FA001-AC4F-418D-AE19-62706E023703}">
                      <ahyp:hlinkClr xmlns:ahyp="http://schemas.microsoft.com/office/drawing/2018/hyperlinkcolor" val="tx"/>
                    </a:ext>
                  </a:extLst>
                </a:hlinkClick>
              </a:rPr>
              <a:t>statutes</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 which are enacted by the </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3" tooltip="Pennsylvania General Assembly">
                  <a:extLst>
                    <a:ext uri="{A12FA001-AC4F-418D-AE19-62706E023703}">
                      <ahyp:hlinkClr xmlns:ahyp="http://schemas.microsoft.com/office/drawing/2018/hyperlinkcolor" val="tx"/>
                    </a:ext>
                  </a:extLst>
                </a:hlinkClick>
              </a:rPr>
              <a:t>Pennsylvania General Assembly</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 and are specific to the type and class of municipality; by a </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4" tooltip="Home rule municipality (Pennsylvania)">
                  <a:extLst>
                    <a:ext uri="{A12FA001-AC4F-418D-AE19-62706E023703}">
                      <ahyp:hlinkClr xmlns:ahyp="http://schemas.microsoft.com/office/drawing/2018/hyperlinkcolor" val="tx"/>
                    </a:ext>
                  </a:extLst>
                </a:hlinkClick>
              </a:rPr>
              <a:t>home rule municipality</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 under a home rule charter, adopted by the municipality; or by an optional form of government, adopted by the municipality.</a:t>
            </a:r>
            <a:r>
              <a:rPr lang="en-US" sz="1000" baseline="300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[3]</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 The </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6" tooltip="Township (Pennsylvania)">
                  <a:extLst>
                    <a:ext uri="{A12FA001-AC4F-418D-AE19-62706E023703}">
                      <ahyp:hlinkClr xmlns:ahyp="http://schemas.microsoft.com/office/drawing/2018/hyperlinkcolor" val="tx"/>
                    </a:ext>
                  </a:extLst>
                </a:hlinkClick>
              </a:rPr>
              <a:t>township</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 is the basic population center or town element in Pennsylvania, ranging in size from small hamlets to important population centers. These are given Class I or Class II powers, attributes, and responsibilities, and comprise the majority of communities in Pennsylvania. </a:t>
            </a:r>
          </a:p>
        </p:txBody>
      </p:sp>
      <p:sp>
        <p:nvSpPr>
          <p:cNvPr id="4" name="Text Placeholder 3">
            <a:extLst>
              <a:ext uri="{FF2B5EF4-FFF2-40B4-BE49-F238E27FC236}">
                <a16:creationId xmlns:a16="http://schemas.microsoft.com/office/drawing/2014/main" id="{8CE68783-99AD-B9AB-DAFD-942EA63F09F0}"/>
              </a:ext>
            </a:extLst>
          </p:cNvPr>
          <p:cNvSpPr>
            <a:spLocks noGrp="1"/>
          </p:cNvSpPr>
          <p:nvPr>
            <p:ph type="body" idx="2"/>
          </p:nvPr>
        </p:nvSpPr>
        <p:spPr/>
        <p:txBody>
          <a:bodyPr/>
          <a:lstStyle/>
          <a:p>
            <a:pPr marL="86360" indent="0">
              <a:buNone/>
            </a:pPr>
            <a:r>
              <a:rPr lang="en-US" sz="1000" dirty="0"/>
              <a:t>Delaware: Has 57 incorporated municipalities and only 3 County’s. Incorporated Municipalities in Delaware are chartered by the Delaware General Assembly.  </a:t>
            </a:r>
          </a:p>
          <a:p>
            <a:pPr marL="86360" indent="0">
              <a:buNone/>
            </a:pPr>
            <a:r>
              <a:rPr lang="en-US" sz="1000" dirty="0"/>
              <a:t>These 57 incorporated municipalities in Delaware function under charters granted by the General Assembly enabling them to elect their own governing bodies and to exercise the powers granted under their charters. Many sizable communities or neighborhoods, particularly in populous New Castle County, that range in population from 100 to 15,000 are not incorporated and therefore are not self-governing. They are described as "in the county," which represents their most immediate branch of government. </a:t>
            </a:r>
          </a:p>
          <a:p>
            <a:pPr marL="86360" indent="0">
              <a:buNone/>
            </a:pPr>
            <a:r>
              <a:rPr lang="en-US" sz="1000" dirty="0"/>
              <a:t>Elections for municipal officials are non-partisan, except for Wilmington. Some elections are held annually, others in alternate years. </a:t>
            </a:r>
          </a:p>
          <a:p>
            <a:pPr marL="86360" indent="0">
              <a:buNone/>
            </a:pPr>
            <a:r>
              <a:rPr lang="en-US" sz="1000" dirty="0"/>
              <a:t>The governing bodies are similar. Titles and descriptions are listed below:</a:t>
            </a:r>
          </a:p>
          <a:p>
            <a:pPr>
              <a:buFont typeface="Arial" panose="020B0604020202020204" pitchFamily="34" charset="0"/>
              <a:buChar char="•"/>
            </a:pPr>
            <a:r>
              <a:rPr lang="en-US" sz="1000" dirty="0"/>
              <a:t> Mayor and Council - all elected.</a:t>
            </a:r>
          </a:p>
          <a:p>
            <a:pPr>
              <a:buFont typeface="Arial" panose="020B0604020202020204" pitchFamily="34" charset="0"/>
              <a:buChar char="•"/>
            </a:pPr>
            <a:r>
              <a:rPr lang="en-US" sz="1000" dirty="0"/>
              <a:t> Mayor and Commissioner - all elected.</a:t>
            </a:r>
          </a:p>
          <a:p>
            <a:pPr>
              <a:buFont typeface="Arial" panose="020B0604020202020204" pitchFamily="34" charset="0"/>
              <a:buChar char="•"/>
            </a:pPr>
            <a:r>
              <a:rPr lang="en-US" sz="1000" dirty="0"/>
              <a:t> President and Council – Council elected with the President being elected from among their number at the organization meeting following election. </a:t>
            </a:r>
          </a:p>
          <a:p>
            <a:pPr>
              <a:buFont typeface="Arial" panose="020B0604020202020204" pitchFamily="34" charset="0"/>
              <a:buChar char="•"/>
            </a:pPr>
            <a:r>
              <a:rPr lang="en-US" sz="1000" dirty="0"/>
              <a:t> President and Commissioners, same as in President and Council.</a:t>
            </a:r>
          </a:p>
          <a:p>
            <a:pPr>
              <a:buFont typeface="Arial" panose="020B0604020202020204" pitchFamily="34" charset="0"/>
              <a:buChar char="•"/>
            </a:pPr>
            <a:r>
              <a:rPr lang="en-US" sz="1000" dirty="0"/>
              <a:t>Trustees and Town Meeting - Arden, </a:t>
            </a:r>
            <a:r>
              <a:rPr lang="en-US" sz="1000" dirty="0" err="1"/>
              <a:t>Ardencroft</a:t>
            </a:r>
            <a:r>
              <a:rPr lang="en-US" sz="1000" dirty="0"/>
              <a:t> and </a:t>
            </a:r>
            <a:r>
              <a:rPr lang="en-US" sz="1000" dirty="0" err="1"/>
              <a:t>Ardentown</a:t>
            </a:r>
            <a:r>
              <a:rPr lang="en-US" sz="1000" dirty="0"/>
              <a:t> in New Castle County are unique. They have self-perpetuating Boards of Trustees. Upon death of a trustee the remaining trustees elect a successor. Only in Arden can the 'lease-holders' confirm or reject election of the trustee. At the annual town meetings, the leaseholders elect the secretary, treasurer, and the various committees.</a:t>
            </a:r>
          </a:p>
          <a:p>
            <a:pPr>
              <a:buFont typeface="Arial" panose="020B0604020202020204" pitchFamily="34" charset="0"/>
              <a:buChar char="•"/>
            </a:pPr>
            <a:r>
              <a:rPr lang="en-US" sz="1000" dirty="0"/>
              <a:t> The governing bodies of 12 municipalities appoint a city or town manager as administrator</a:t>
            </a:r>
          </a:p>
        </p:txBody>
      </p:sp>
    </p:spTree>
    <p:extLst>
      <p:ext uri="{BB962C8B-B14F-4D97-AF65-F5344CB8AC3E}">
        <p14:creationId xmlns:p14="http://schemas.microsoft.com/office/powerpoint/2010/main" val="3478367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7C7D-2B95-A148-C1F1-86D85A83AC58}"/>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Municipal Clerk Fun Fact-Who is  this Delaware Elected Official?</a:t>
            </a:r>
          </a:p>
        </p:txBody>
      </p:sp>
      <p:sp>
        <p:nvSpPr>
          <p:cNvPr id="7" name="AutoShape 4" descr="Image result for sharon brienza millville delaware deputy mayor">
            <a:extLst>
              <a:ext uri="{FF2B5EF4-FFF2-40B4-BE49-F238E27FC236}">
                <a16:creationId xmlns:a16="http://schemas.microsoft.com/office/drawing/2014/main" id="{8291C1A0-4981-B895-0C1B-E0D31006CB31}"/>
              </a:ext>
            </a:extLst>
          </p:cNvPr>
          <p:cNvSpPr>
            <a:spLocks noGrp="1" noChangeAspect="1" noChangeArrowheads="1"/>
          </p:cNvSpPr>
          <p:nvPr>
            <p:ph type="body"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66040" indent="0">
              <a:buNone/>
            </a:pPr>
            <a:endParaRPr lang="en-US" dirty="0"/>
          </a:p>
        </p:txBody>
      </p:sp>
      <p:pic>
        <p:nvPicPr>
          <p:cNvPr id="6150" name="Picture 6" descr="Town Council | Town of Millville">
            <a:extLst>
              <a:ext uri="{FF2B5EF4-FFF2-40B4-BE49-F238E27FC236}">
                <a16:creationId xmlns:a16="http://schemas.microsoft.com/office/drawing/2014/main" id="{E9D760B4-991D-4C64-1618-A3F799686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268" y="2179866"/>
            <a:ext cx="3697332" cy="390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098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328023-58C6-7E10-346C-13233E3FF881}"/>
              </a:ext>
            </a:extLst>
          </p:cNvPr>
          <p:cNvSpPr>
            <a:spLocks noGrp="1"/>
          </p:cNvSpPr>
          <p:nvPr>
            <p:ph type="title"/>
          </p:nvPr>
        </p:nvSpPr>
        <p:spPr/>
        <p:txBody>
          <a:bodyPr/>
          <a:lstStyle/>
          <a:p>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Deputy Mayor of Millville, Delaware</a:t>
            </a:r>
          </a:p>
        </p:txBody>
      </p:sp>
      <p:sp>
        <p:nvSpPr>
          <p:cNvPr id="6" name="Text Placeholder 5">
            <a:extLst>
              <a:ext uri="{FF2B5EF4-FFF2-40B4-BE49-F238E27FC236}">
                <a16:creationId xmlns:a16="http://schemas.microsoft.com/office/drawing/2014/main" id="{0296B75F-8F49-C747-8770-065C32DCC4BC}"/>
              </a:ext>
            </a:extLst>
          </p:cNvPr>
          <p:cNvSpPr>
            <a:spLocks noGrp="1"/>
          </p:cNvSpPr>
          <p:nvPr>
            <p:ph type="body" idx="1"/>
          </p:nvPr>
        </p:nvSpPr>
        <p:spPr/>
        <p:txBody>
          <a:bodyPr/>
          <a:lstStyle/>
          <a:p>
            <a:pPr marL="66040" indent="0" algn="just">
              <a:buNone/>
            </a:pPr>
            <a:r>
              <a:rPr lang="en-US" dirty="0">
                <a:latin typeface="Calibri" panose="020F0502020204030204" pitchFamily="34" charset="0"/>
                <a:ea typeface="Calibri" panose="020F0502020204030204" pitchFamily="34" charset="0"/>
                <a:cs typeface="Calibri" panose="020F0502020204030204" pitchFamily="34" charset="0"/>
              </a:rPr>
              <a:t>Sharon Brienza, former Municipal Clerk of Branchburg, NJ (Somerset County) where she held that title for 29 years was first elected to join the council of Millville in 2019. Sharon is serving her 3</a:t>
            </a:r>
            <a:r>
              <a:rPr lang="en-US" baseline="30000" dirty="0">
                <a:latin typeface="Calibri" panose="020F0502020204030204" pitchFamily="34" charset="0"/>
                <a:ea typeface="Calibri" panose="020F0502020204030204" pitchFamily="34" charset="0"/>
                <a:cs typeface="Calibri" panose="020F0502020204030204" pitchFamily="34" charset="0"/>
              </a:rPr>
              <a:t>rd</a:t>
            </a:r>
            <a:r>
              <a:rPr lang="en-US" dirty="0">
                <a:latin typeface="Calibri" panose="020F0502020204030204" pitchFamily="34" charset="0"/>
                <a:ea typeface="Calibri" panose="020F0502020204030204" pitchFamily="34" charset="0"/>
                <a:cs typeface="Calibri" panose="020F0502020204030204" pitchFamily="34" charset="0"/>
              </a:rPr>
              <a:t> term on council. </a:t>
            </a:r>
          </a:p>
        </p:txBody>
      </p:sp>
      <p:pic>
        <p:nvPicPr>
          <p:cNvPr id="7170" name="Picture 2" descr="Mary Poppins Stencil · How To Make A Stencil · Stencilling on Cut Out ...">
            <a:extLst>
              <a:ext uri="{FF2B5EF4-FFF2-40B4-BE49-F238E27FC236}">
                <a16:creationId xmlns:a16="http://schemas.microsoft.com/office/drawing/2014/main" id="{BF4D28BA-781F-A281-EE29-657BCDB3FD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4039" y="3886009"/>
            <a:ext cx="2160602" cy="2514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401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F6A3-B1C2-DA51-9F34-3B2BCEF36663}"/>
              </a:ext>
            </a:extLst>
          </p:cNvPr>
          <p:cNvSpPr>
            <a:spLocks noGrp="1"/>
          </p:cNvSpPr>
          <p:nvPr>
            <p:ph type="title"/>
          </p:nvPr>
        </p:nvSpPr>
        <p:spPr/>
        <p:txBody>
          <a:bodyPr/>
          <a:lstStyle/>
          <a:p>
            <a:pPr algn="ctr"/>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What is your form of Government</a:t>
            </a:r>
          </a:p>
        </p:txBody>
      </p:sp>
      <p:sp>
        <p:nvSpPr>
          <p:cNvPr id="3" name="Text Placeholder 2">
            <a:extLst>
              <a:ext uri="{FF2B5EF4-FFF2-40B4-BE49-F238E27FC236}">
                <a16:creationId xmlns:a16="http://schemas.microsoft.com/office/drawing/2014/main" id="{6266E5C7-B597-01DE-E5A6-E69FCE7220C9}"/>
              </a:ext>
            </a:extLst>
          </p:cNvPr>
          <p:cNvSpPr>
            <a:spLocks noGrp="1"/>
          </p:cNvSpPr>
          <p:nvPr>
            <p:ph type="body" idx="1"/>
          </p:nvPr>
        </p:nvSpPr>
        <p:spPr/>
        <p:txBody>
          <a:bodyPr/>
          <a:lstStyle/>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In the State of West Virginia, there are 230 incorporated municipalities and 55 Counties. </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Under Chapter 8 of the West Virginia Code forms of government are defined as:</a:t>
            </a:r>
          </a:p>
          <a:p>
            <a:pPr marL="86360" indent="0">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b="1" dirty="0">
                <a:latin typeface="Calibri" panose="020F0502020204030204" pitchFamily="34" charset="0"/>
                <a:ea typeface="Calibri" panose="020F0502020204030204" pitchFamily="34" charset="0"/>
                <a:cs typeface="Calibri" panose="020F0502020204030204" pitchFamily="34" charset="0"/>
              </a:rPr>
              <a:t>IV. The City Charter.</a:t>
            </a: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In the case of a Class I, II, or Ill city, the charter is the essential document providing the form of government and the exercise of powers and duties permitted to municipalities.</a:t>
            </a:r>
          </a:p>
          <a:p>
            <a:pPr marL="86360" indent="0" algn="just"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fontAlgn="base">
              <a:buNone/>
            </a:pPr>
            <a:r>
              <a:rPr lang="en-US" sz="1000" dirty="0">
                <a:latin typeface="Calibri" panose="020F0502020204030204" pitchFamily="34" charset="0"/>
                <a:ea typeface="Calibri" panose="020F0502020204030204" pitchFamily="34" charset="0"/>
                <a:cs typeface="Calibri" panose="020F0502020204030204" pitchFamily="34" charset="0"/>
              </a:rPr>
              <a:t>A. The Charter Board- §8-3-1</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In an election on the question of the incorporation of a city the voters also vote for a charter board consisting of 11 members for a Class I or II city and 7 members for a Class III city.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fontAlgn="base">
              <a:buFont typeface="Arial" panose="020B060402020202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Each member must have been a resident of the territory to be incorporated for at least two years and qualified to vote for at least two years. </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fontAlgn="base">
              <a:buFont typeface="Arial" panose="020B060402020202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Member are nominated by petition to the county commission of not less than 200 qualified voters. </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fontAlgn="base">
              <a:buFont typeface="Arial" panose="020B060402020202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The election of the members of the charter board is non-partisan. A very unusual provision concerning the election of the charter board is that the voters have cumulative voting and may cast their 7 or 11 votes for one candidate or divide them among the candidates as they wish.</a:t>
            </a:r>
          </a:p>
          <a:p>
            <a:pPr marL="86360" indent="0">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buNone/>
            </a:pPr>
            <a:endParaRPr lang="en-US" sz="1000" dirty="0"/>
          </a:p>
        </p:txBody>
      </p:sp>
      <p:sp>
        <p:nvSpPr>
          <p:cNvPr id="4" name="Text Placeholder 3">
            <a:extLst>
              <a:ext uri="{FF2B5EF4-FFF2-40B4-BE49-F238E27FC236}">
                <a16:creationId xmlns:a16="http://schemas.microsoft.com/office/drawing/2014/main" id="{7A75C44C-8D8C-D2FC-68F2-3F0461893CA4}"/>
              </a:ext>
            </a:extLst>
          </p:cNvPr>
          <p:cNvSpPr>
            <a:spLocks noGrp="1"/>
          </p:cNvSpPr>
          <p:nvPr>
            <p:ph type="body" idx="2"/>
          </p:nvPr>
        </p:nvSpPr>
        <p:spPr/>
        <p:txBody>
          <a:bodyPr/>
          <a:lstStyle/>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B. Form of Government §8-3-2</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One of the most important duties of the charter board is determination of the form of city government. These are as follows:</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1. Mayor-Council Plan.</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This involves an elected city council and elected mayor, with the mayor and council being both the governing body and administrative authority.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2. Strong Mayor Plan.</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The mayor and council are elected and the council is the governing body, with the mayor the administrative authority.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3. Commission Government.</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A Commission of five members are elected by the voters, who elect a mayor from among their membership. The commission is both the governing body and administrative authority.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4. Manager Plan.</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A council of 5 to 11 members are elected, and council elects the mayor from among its membership as its presiding officer and appoints the city manager. The council is the governing body, and the</a:t>
            </a:r>
            <a:br>
              <a:rPr lang="en-US" sz="1000" dirty="0">
                <a:latin typeface="Calibri" panose="020F0502020204030204" pitchFamily="34" charset="0"/>
                <a:ea typeface="Calibri" panose="020F0502020204030204" pitchFamily="34" charset="0"/>
                <a:cs typeface="Calibri" panose="020F0502020204030204" pitchFamily="34" charset="0"/>
              </a:rPr>
            </a:br>
            <a:r>
              <a:rPr lang="en-US" sz="1000" dirty="0">
                <a:latin typeface="Calibri" panose="020F0502020204030204" pitchFamily="34" charset="0"/>
                <a:ea typeface="Calibri" panose="020F0502020204030204" pitchFamily="34" charset="0"/>
                <a:cs typeface="Calibri" panose="020F0502020204030204" pitchFamily="34" charset="0"/>
              </a:rPr>
              <a:t>manager is the administrative authority.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5. Manager-Mayor Plan.</a:t>
            </a: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Council and the mayor are elected by the voters. Council is the governing body, and the manager, appointed by council is the administrative authority.</a:t>
            </a:r>
          </a:p>
          <a:p>
            <a:pPr marL="86360" indent="0" fontAlgn="base">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fontAlgn="base">
              <a:buNone/>
            </a:pPr>
            <a:r>
              <a:rPr lang="en-US" sz="1000" dirty="0">
                <a:latin typeface="Calibri" panose="020F0502020204030204" pitchFamily="34" charset="0"/>
                <a:ea typeface="Calibri" panose="020F0502020204030204" pitchFamily="34" charset="0"/>
                <a:cs typeface="Calibri" panose="020F0502020204030204" pitchFamily="34" charset="0"/>
              </a:rPr>
              <a:t>Under all except the Commission government, the council members may be elected at large, by wards, or in combination.</a:t>
            </a:r>
          </a:p>
          <a:p>
            <a:endParaRPr lang="en-US" dirty="0"/>
          </a:p>
        </p:txBody>
      </p:sp>
    </p:spTree>
    <p:extLst>
      <p:ext uri="{BB962C8B-B14F-4D97-AF65-F5344CB8AC3E}">
        <p14:creationId xmlns:p14="http://schemas.microsoft.com/office/powerpoint/2010/main" val="156025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1D662-6880-D542-7D02-BD7859C21C3E}"/>
              </a:ext>
            </a:extLst>
          </p:cNvPr>
          <p:cNvSpPr>
            <a:spLocks noGrp="1"/>
          </p:cNvSpPr>
          <p:nvPr>
            <p:ph type="title"/>
          </p:nvPr>
        </p:nvSpPr>
        <p:spPr/>
        <p:txBody>
          <a:bodyPr/>
          <a:lstStyle/>
          <a:p>
            <a:pPr algn="ctr"/>
            <a:r>
              <a:rPr lang="en-US" sz="4000" dirty="0">
                <a:solidFill>
                  <a:srgbClr val="0070C0"/>
                </a:solidFill>
                <a:latin typeface="Calibri" panose="020F0502020204030204" pitchFamily="34" charset="0"/>
                <a:ea typeface="Calibri" panose="020F0502020204030204" pitchFamily="34" charset="0"/>
                <a:cs typeface="Calibri" panose="020F0502020204030204" pitchFamily="34" charset="0"/>
              </a:rPr>
              <a:t>What is your form of Government</a:t>
            </a:r>
          </a:p>
        </p:txBody>
      </p:sp>
      <p:sp>
        <p:nvSpPr>
          <p:cNvPr id="3" name="Text Placeholder 2">
            <a:extLst>
              <a:ext uri="{FF2B5EF4-FFF2-40B4-BE49-F238E27FC236}">
                <a16:creationId xmlns:a16="http://schemas.microsoft.com/office/drawing/2014/main" id="{8B3FB81D-EDC7-854A-2F0F-BD95A70C1F91}"/>
              </a:ext>
            </a:extLst>
          </p:cNvPr>
          <p:cNvSpPr>
            <a:spLocks noGrp="1"/>
          </p:cNvSpPr>
          <p:nvPr>
            <p:ph type="body" idx="1"/>
          </p:nvPr>
        </p:nvSpPr>
        <p:spPr/>
        <p:txBody>
          <a:bodyPr/>
          <a:lstStyle/>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Maryland’s Form of Government: Of the 50 states, Maryland is among those with the fewest number of local governments.</a:t>
            </a:r>
          </a:p>
          <a:p>
            <a:pPr marL="86360" indent="0" algn="just">
              <a:buNone/>
            </a:pPr>
            <a:r>
              <a:rPr lang="en-US" sz="1000" b="1" i="1" u="sng"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County Government</a:t>
            </a:r>
            <a:r>
              <a:rPr lang="en-US" sz="1000" b="1" i="1" u="sng"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Local government is found in Maryland's 23 counties. There, three forms of government exist: county commissioners, code home rule, or charter.</a:t>
            </a:r>
          </a:p>
          <a:p>
            <a:pPr marL="86360" indent="0" algn="just">
              <a:buNone/>
            </a:pPr>
            <a:r>
              <a:rPr lang="en-US" sz="1000" i="1" u="sng" dirty="0">
                <a:latin typeface="Calibri" panose="020F0502020204030204" pitchFamily="34" charset="0"/>
                <a:ea typeface="Calibri" panose="020F0502020204030204" pitchFamily="34" charset="0"/>
                <a:cs typeface="Calibri" panose="020F0502020204030204" pitchFamily="34" charset="0"/>
              </a:rPr>
              <a:t>County Commissioners</a:t>
            </a:r>
            <a:r>
              <a:rPr lang="en-US" sz="1000" i="1"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 Under the county commissioners form of government, the General Assembly is authorized to legislate for a county. While a board of county commissioners exercises both executive and legislative functions defined by State law, and may enact ordinances, its legislative power is limited to those areas authorized by the General Assembly, enabling legislation, or public local laws.</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All Maryland counties formerly had boards of county commissioners, however, only twelve counties continue to operate in this fashion today.</a:t>
            </a:r>
          </a:p>
          <a:p>
            <a:pPr marL="86360" indent="0" algn="just">
              <a:buNone/>
            </a:pPr>
            <a:r>
              <a:rPr lang="en-US" sz="1000" i="1" u="sng" dirty="0">
                <a:latin typeface="Calibri" panose="020F0502020204030204" pitchFamily="34" charset="0"/>
                <a:ea typeface="Calibri" panose="020F0502020204030204" pitchFamily="34" charset="0"/>
                <a:cs typeface="Calibri" panose="020F0502020204030204" pitchFamily="34" charset="0"/>
              </a:rPr>
              <a:t>Code Home Rule</a:t>
            </a:r>
            <a:r>
              <a:rPr lang="en-US" sz="1000" i="1"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 Since 1915, counties have had the option of governing under code home rule, which enables them to exercise broad local legislative authority (</a:t>
            </a:r>
            <a:r>
              <a:rPr lang="en-US" sz="1000" u="sng" dirty="0">
                <a:latin typeface="Calibri" panose="020F0502020204030204" pitchFamily="34" charset="0"/>
                <a:ea typeface="Calibri" panose="020F0502020204030204" pitchFamily="34" charset="0"/>
                <a:cs typeface="Calibri" panose="020F0502020204030204" pitchFamily="34" charset="0"/>
                <a:hlinkClick r:id="rId3"/>
              </a:rPr>
              <a:t>Chapter 493, Acts of 1965</a:t>
            </a:r>
            <a:r>
              <a:rPr lang="en-US" sz="1000" dirty="0">
                <a:latin typeface="Calibri" panose="020F0502020204030204" pitchFamily="34" charset="0"/>
                <a:ea typeface="Calibri" panose="020F0502020204030204" pitchFamily="34" charset="0"/>
                <a:cs typeface="Calibri" panose="020F0502020204030204" pitchFamily="34" charset="0"/>
              </a:rPr>
              <a:t>, ratified Nov. 8, 1966; Const., Art. XI-F). Six counties have chosen to adopt code home rule government.</a:t>
            </a:r>
          </a:p>
          <a:p>
            <a:pPr marL="86360" indent="0" algn="just">
              <a:buNone/>
            </a:pPr>
            <a:r>
              <a:rPr lang="en-US" sz="1000" i="1" u="sng" dirty="0">
                <a:latin typeface="Calibri" panose="020F0502020204030204" pitchFamily="34" charset="0"/>
                <a:ea typeface="Calibri" panose="020F0502020204030204" pitchFamily="34" charset="0"/>
                <a:cs typeface="Calibri" panose="020F0502020204030204" pitchFamily="34" charset="0"/>
              </a:rPr>
              <a:t>Charter</a:t>
            </a:r>
            <a:r>
              <a:rPr lang="en-US" sz="1000" i="1" dirty="0">
                <a:latin typeface="Calibri" panose="020F0502020204030204" pitchFamily="34" charset="0"/>
                <a:ea typeface="Calibri" panose="020F0502020204030204" pitchFamily="34" charset="0"/>
                <a:cs typeface="Calibri" panose="020F0502020204030204" pitchFamily="34" charset="0"/>
              </a:rPr>
              <a:t>.</a:t>
            </a:r>
            <a:r>
              <a:rPr lang="en-US" sz="1000" dirty="0">
                <a:latin typeface="Calibri" panose="020F0502020204030204" pitchFamily="34" charset="0"/>
                <a:ea typeface="Calibri" panose="020F0502020204030204" pitchFamily="34" charset="0"/>
                <a:cs typeface="Calibri" panose="020F0502020204030204" pitchFamily="34" charset="0"/>
              </a:rPr>
              <a:t> The charter government separates the executive branch from the legislative Charter government covers eleven Maryland counties. </a:t>
            </a:r>
          </a:p>
          <a:p>
            <a:pPr marL="86360" indent="0" algn="just">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000" b="1" i="1" u="sng" dirty="0">
                <a:latin typeface="Calibri" panose="020F0502020204030204" pitchFamily="34" charset="0"/>
                <a:ea typeface="Calibri" panose="020F0502020204030204" pitchFamily="34" charset="0"/>
                <a:cs typeface="Calibri" panose="020F0502020204030204" pitchFamily="34" charset="0"/>
                <a:hlinkClick r:id="rId4"/>
              </a:rPr>
              <a:t>Municipal Government</a:t>
            </a:r>
            <a:r>
              <a:rPr lang="en-US" sz="1000" dirty="0">
                <a:latin typeface="Calibri" panose="020F0502020204030204" pitchFamily="34" charset="0"/>
                <a:ea typeface="Calibri" panose="020F0502020204030204" pitchFamily="34" charset="0"/>
                <a:cs typeface="Calibri" panose="020F0502020204030204" pitchFamily="34" charset="0"/>
              </a:rPr>
              <a:t>. Some 157 municipalities consist of towns, villages and cities (including </a:t>
            </a:r>
            <a:r>
              <a:rPr lang="en-US" sz="1000" u="sng" dirty="0">
                <a:latin typeface="Calibri" panose="020F0502020204030204" pitchFamily="34" charset="0"/>
                <a:ea typeface="Calibri" panose="020F0502020204030204" pitchFamily="34" charset="0"/>
                <a:cs typeface="Calibri" panose="020F0502020204030204" pitchFamily="34" charset="0"/>
                <a:hlinkClick r:id="rId5"/>
              </a:rPr>
              <a:t>Baltimore City)</a:t>
            </a:r>
            <a:r>
              <a:rPr lang="en-US" sz="1000" dirty="0">
                <a:latin typeface="Calibri" panose="020F0502020204030204" pitchFamily="34" charset="0"/>
                <a:ea typeface="Calibri" panose="020F0502020204030204" pitchFamily="34" charset="0"/>
                <a:cs typeface="Calibri" panose="020F0502020204030204" pitchFamily="34" charset="0"/>
              </a:rPr>
              <a:t> have their own governments. Created by State, county and municipal governments.</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Maryland does not have minor civil divisions such as “Townships” outside of municipalities  and have no government below the County level. Municipalities are self governed except for Baltimore City  by an Act of the Maryland General Assembly or in some cases, by referendum. Despite being a city, town or village there are no differences in municipal power and authority. </a:t>
            </a:r>
          </a:p>
        </p:txBody>
      </p:sp>
      <p:sp>
        <p:nvSpPr>
          <p:cNvPr id="4" name="Text Placeholder 3">
            <a:extLst>
              <a:ext uri="{FF2B5EF4-FFF2-40B4-BE49-F238E27FC236}">
                <a16:creationId xmlns:a16="http://schemas.microsoft.com/office/drawing/2014/main" id="{F34D29A9-94D1-1FB4-63AE-AC237CA6418B}"/>
              </a:ext>
            </a:extLst>
          </p:cNvPr>
          <p:cNvSpPr>
            <a:spLocks noGrp="1"/>
          </p:cNvSpPr>
          <p:nvPr>
            <p:ph type="body" idx="2"/>
          </p:nvPr>
        </p:nvSpPr>
        <p:spPr/>
        <p:txBody>
          <a:bodyPr/>
          <a:lstStyle/>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Virgina is for Lovers Form of Government:</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What is the difference between cities and towns in Virginia?  Towns are inside counties; cities are separate from counties.  There </a:t>
            </a:r>
            <a:r>
              <a:rPr lang="en-US" sz="1000">
                <a:latin typeface="Calibri" panose="020F0502020204030204" pitchFamily="34" charset="0"/>
                <a:ea typeface="Calibri" panose="020F0502020204030204" pitchFamily="34" charset="0"/>
                <a:cs typeface="Calibri" panose="020F0502020204030204" pitchFamily="34" charset="0"/>
              </a:rPr>
              <a:t>are 38 </a:t>
            </a:r>
            <a:r>
              <a:rPr lang="en-US" sz="1000" dirty="0">
                <a:latin typeface="Calibri" panose="020F0502020204030204" pitchFamily="34" charset="0"/>
                <a:ea typeface="Calibri" panose="020F0502020204030204" pitchFamily="34" charset="0"/>
                <a:cs typeface="Calibri" panose="020F0502020204030204" pitchFamily="34" charset="0"/>
              </a:rPr>
              <a:t>cities and 189 towns in Virginia. </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City Government: </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Mayor –Council Form-The council is elected by people in districts within the city/ town. Mayor may be elected by the people or appointed by the Council .</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Council-Manager Form-Council is elected by the people in districts. Mayor is appointed, in weak position. City Manager is hired by Council to head the city departments - prepares the city budget - has no power check on council . Council serves as legislature. The advantage was to have a professional run the city, rather than a politician.</a:t>
            </a:r>
          </a:p>
          <a:p>
            <a:pPr marL="86360" indent="0" algn="just">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Virgina has 95 Counties </a:t>
            </a:r>
          </a:p>
          <a:p>
            <a:pPr marL="86360" indent="0" algn="just">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The Commonwealth has 38 cities, as of July 1, 2022.  Virginia cities, however, are distinct from cities in other states in that they are independent governmental entities. No county authority or taxing power extends within the boundaries of a Virginia city. Due to this situation, cities in Virginia are also required to serve like counties as administrative subdivisions of the state for the implementation of state programs and policies. </a:t>
            </a:r>
          </a:p>
          <a:p>
            <a:pPr marL="86360" indent="0" algn="just">
              <a:buNone/>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As is the case with towns in Virginia, 37 of the 38 cities in the Commonwealth operate under Council-Manager Form of government.   The City of Richmond, however, is the only city to operate under the Strong Mayor Form. </a:t>
            </a:r>
          </a:p>
        </p:txBody>
      </p:sp>
    </p:spTree>
    <p:extLst>
      <p:ext uri="{BB962C8B-B14F-4D97-AF65-F5344CB8AC3E}">
        <p14:creationId xmlns:p14="http://schemas.microsoft.com/office/powerpoint/2010/main" val="3906143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BA897-57D6-9732-8391-4DC375690EB2}"/>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Employee Position/Roles</a:t>
            </a:r>
          </a:p>
        </p:txBody>
      </p:sp>
      <p:sp>
        <p:nvSpPr>
          <p:cNvPr id="5" name="Text Placeholder 4">
            <a:extLst>
              <a:ext uri="{FF2B5EF4-FFF2-40B4-BE49-F238E27FC236}">
                <a16:creationId xmlns:a16="http://schemas.microsoft.com/office/drawing/2014/main" id="{96D817B0-737E-F08F-C34A-F93C38A69D65}"/>
              </a:ext>
            </a:extLst>
          </p:cNvPr>
          <p:cNvSpPr>
            <a:spLocks noGrp="1"/>
          </p:cNvSpPr>
          <p:nvPr>
            <p:ph type="body" idx="1"/>
          </p:nvPr>
        </p:nvSpPr>
        <p:spPr/>
        <p:txBody>
          <a:bodyPr/>
          <a:lstStyle/>
          <a:p>
            <a:pPr marL="66040" indent="0">
              <a:buNone/>
            </a:pPr>
            <a:r>
              <a:rPr lang="en-US" dirty="0">
                <a:latin typeface="Calibri" panose="020F0502020204030204" pitchFamily="34" charset="0"/>
                <a:ea typeface="Calibri" panose="020F0502020204030204" pitchFamily="34" charset="0"/>
                <a:cs typeface="Calibri" panose="020F0502020204030204" pitchFamily="34" charset="0"/>
              </a:rPr>
              <a:t>Place a Chapter listing all the employees who work for the municipality. For an example for NJ some of these positions are:</a:t>
            </a:r>
          </a:p>
          <a:p>
            <a:pPr marL="580390" indent="-514350">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Municipal Clerk (mandated by statute)</a:t>
            </a:r>
          </a:p>
          <a:p>
            <a:pPr marL="580390" indent="-514350">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Township Attorney</a:t>
            </a:r>
          </a:p>
          <a:p>
            <a:pPr marL="580390" indent="-514350">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Township Engineer</a:t>
            </a:r>
          </a:p>
          <a:p>
            <a:pPr marL="580390" indent="-514350">
              <a:buFont typeface="Noto Sans Symbols"/>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Tax Collector (mandated by statute)</a:t>
            </a:r>
          </a:p>
          <a:p>
            <a:pPr marL="580390" indent="-514350">
              <a:buFont typeface="Noto Sans Symbols"/>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Tax Assessor (mandated by statute)</a:t>
            </a:r>
          </a:p>
          <a:p>
            <a:pPr marL="580390" indent="-514350">
              <a:buFont typeface="Noto Sans Symbols"/>
              <a:buAutoNum type="arabicPeriod"/>
            </a:pPr>
            <a:r>
              <a:rPr lang="en-US" sz="2800" dirty="0">
                <a:latin typeface="Calibri" panose="020F0502020204030204" pitchFamily="34" charset="0"/>
                <a:ea typeface="Calibri" panose="020F0502020204030204" pitchFamily="34" charset="0"/>
                <a:cs typeface="Calibri" panose="020F0502020204030204" pitchFamily="34" charset="0"/>
              </a:rPr>
              <a:t>Chief Financial Officer (mandated by statute)</a:t>
            </a:r>
          </a:p>
          <a:p>
            <a:pPr marL="580390" indent="-514350">
              <a:buAutoNum type="arabicPeriod"/>
            </a:pPr>
            <a:endParaRPr lang="en-US" dirty="0"/>
          </a:p>
          <a:p>
            <a:pPr marL="580390" indent="-514350">
              <a:buAutoNum type="arabicPeriod"/>
            </a:pPr>
            <a:endParaRPr lang="en-US" dirty="0"/>
          </a:p>
        </p:txBody>
      </p:sp>
    </p:spTree>
    <p:extLst>
      <p:ext uri="{BB962C8B-B14F-4D97-AF65-F5344CB8AC3E}">
        <p14:creationId xmlns:p14="http://schemas.microsoft.com/office/powerpoint/2010/main" val="295794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6F4CC-4E62-E2E7-8236-E0723F0B382D}"/>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Examples of Position/Roles</a:t>
            </a:r>
          </a:p>
        </p:txBody>
      </p:sp>
      <p:sp>
        <p:nvSpPr>
          <p:cNvPr id="3" name="Text Placeholder 2">
            <a:extLst>
              <a:ext uri="{FF2B5EF4-FFF2-40B4-BE49-F238E27FC236}">
                <a16:creationId xmlns:a16="http://schemas.microsoft.com/office/drawing/2014/main" id="{50795CA2-8BD5-B965-898C-CE191406CDF9}"/>
              </a:ext>
            </a:extLst>
          </p:cNvPr>
          <p:cNvSpPr>
            <a:spLocks noGrp="1"/>
          </p:cNvSpPr>
          <p:nvPr>
            <p:ph type="body" idx="1"/>
          </p:nvPr>
        </p:nvSpPr>
        <p:spPr/>
        <p:txBody>
          <a:bodyPr/>
          <a:lstStyle/>
          <a:p>
            <a:r>
              <a:rPr lang="en-US" b="1" dirty="0">
                <a:latin typeface="Calibri" panose="020F0502020204030204" pitchFamily="34" charset="0"/>
                <a:ea typeface="Calibri" panose="020F0502020204030204" pitchFamily="34" charset="0"/>
                <a:cs typeface="Calibri" panose="020F0502020204030204" pitchFamily="34" charset="0"/>
              </a:rPr>
              <a:t>Administrator</a:t>
            </a:r>
          </a:p>
          <a:p>
            <a:pPr marL="86360" indent="0" algn="just">
              <a:buNone/>
            </a:pPr>
            <a:r>
              <a:rPr lang="en-US" sz="2400" dirty="0">
                <a:latin typeface="Calibri" panose="020F0502020204030204" pitchFamily="34" charset="0"/>
                <a:ea typeface="Calibri" panose="020F0502020204030204" pitchFamily="34" charset="0"/>
                <a:cs typeface="Calibri" panose="020F0502020204030204" pitchFamily="34" charset="0"/>
              </a:rPr>
              <a:t>1.) Authorized by statute (N.J.S.A 40A:63-7) and by Twp. Ord. 2016-010;</a:t>
            </a:r>
          </a:p>
          <a:p>
            <a:pPr marL="86360" indent="0" algn="just">
              <a:buNone/>
            </a:pPr>
            <a:r>
              <a:rPr lang="en-US" sz="2400" dirty="0">
                <a:latin typeface="Calibri" panose="020F0502020204030204" pitchFamily="34" charset="0"/>
                <a:ea typeface="Calibri" panose="020F0502020204030204" pitchFamily="34" charset="0"/>
                <a:cs typeface="Calibri" panose="020F0502020204030204" pitchFamily="34" charset="0"/>
              </a:rPr>
              <a:t>2.) Appointed by the Township Committee</a:t>
            </a:r>
          </a:p>
          <a:p>
            <a:pPr marL="86360" indent="0" algn="just">
              <a:buNone/>
            </a:pPr>
            <a:r>
              <a:rPr lang="en-US" sz="2400" dirty="0">
                <a:latin typeface="Calibri" panose="020F0502020204030204" pitchFamily="34" charset="0"/>
                <a:ea typeface="Calibri" panose="020F0502020204030204" pitchFamily="34" charset="0"/>
                <a:cs typeface="Calibri" panose="020F0502020204030204" pitchFamily="34" charset="0"/>
              </a:rPr>
              <a:t>3.) Governing body can delegate all or a portion of the municipality’s executive responsibilities to an Administrator. </a:t>
            </a:r>
          </a:p>
        </p:txBody>
      </p:sp>
      <p:sp>
        <p:nvSpPr>
          <p:cNvPr id="4" name="Text Placeholder 3">
            <a:extLst>
              <a:ext uri="{FF2B5EF4-FFF2-40B4-BE49-F238E27FC236}">
                <a16:creationId xmlns:a16="http://schemas.microsoft.com/office/drawing/2014/main" id="{E0FA369D-6172-1FF3-428A-DF46D22507C5}"/>
              </a:ext>
            </a:extLst>
          </p:cNvPr>
          <p:cNvSpPr>
            <a:spLocks noGrp="1"/>
          </p:cNvSpPr>
          <p:nvPr>
            <p:ph type="body" idx="2"/>
          </p:nvPr>
        </p:nvSpPr>
        <p:spPr/>
        <p:txBody>
          <a:bodyPr/>
          <a:lstStyle/>
          <a:p>
            <a:r>
              <a:rPr lang="en-US" b="1" dirty="0">
                <a:latin typeface="Calibri" panose="020F0502020204030204" pitchFamily="34" charset="0"/>
                <a:ea typeface="Calibri" panose="020F0502020204030204" pitchFamily="34" charset="0"/>
                <a:cs typeface="Calibri" panose="020F0502020204030204" pitchFamily="34" charset="0"/>
              </a:rPr>
              <a:t>Tax Collector</a:t>
            </a: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1.) Required by Statute (N.J.S.A. 40A:9-141 et. seq)</a:t>
            </a: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2.) Appointed by the Township Committee</a:t>
            </a: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3.) Serves a term of 4 years</a:t>
            </a: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4.) Becomes tenured upon reappointment after the completion of one full four year term or having performed the duties of Tax Collector for not less than four consecutive years, after which can only be removed for good cause shown after a fair and impartial hearing, and based on a written complaint setting forth specific charges (N.J.S.A. 40A:9-145.8</a:t>
            </a: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5.) Responsible for collecting taxes on real and personal property in the municipality. </a:t>
            </a:r>
          </a:p>
        </p:txBody>
      </p:sp>
    </p:spTree>
    <p:extLst>
      <p:ext uri="{BB962C8B-B14F-4D97-AF65-F5344CB8AC3E}">
        <p14:creationId xmlns:p14="http://schemas.microsoft.com/office/powerpoint/2010/main" val="3300200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dirty="0"/>
              <a:t>  </a:t>
            </a:r>
            <a:r>
              <a:rPr lang="en-US" dirty="0">
                <a:solidFill>
                  <a:srgbClr val="0070C0"/>
                </a:solidFill>
              </a:rPr>
              <a:t>Municipal Clerk Qualifications </a:t>
            </a:r>
            <a:endParaRPr dirty="0">
              <a:solidFill>
                <a:srgbClr val="0070C0"/>
              </a:solidFill>
            </a:endParaRPr>
          </a:p>
          <a:p>
            <a:pPr marL="0" lvl="0" indent="0" algn="l" rtl="0">
              <a:spcBef>
                <a:spcPts val="0"/>
              </a:spcBef>
              <a:spcAft>
                <a:spcPts val="0"/>
              </a:spcAft>
              <a:buNone/>
            </a:pPr>
            <a:r>
              <a:rPr lang="en-US" dirty="0">
                <a:solidFill>
                  <a:srgbClr val="0070C0"/>
                </a:solidFill>
              </a:rPr>
              <a:t>   (Registered Municipal Clerk)</a:t>
            </a:r>
            <a:endParaRPr dirty="0">
              <a:solidFill>
                <a:srgbClr val="0070C0"/>
              </a:solidFill>
            </a:endParaRPr>
          </a:p>
        </p:txBody>
      </p:sp>
      <p:sp>
        <p:nvSpPr>
          <p:cNvPr id="261" name="Google Shape;261;p34"/>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t>Must Successfully Complete 5 Rutgers University Administered Courses:</a:t>
            </a:r>
            <a:endParaRPr dirty="0"/>
          </a:p>
          <a:p>
            <a:pPr marL="914400" lvl="1" indent="-388619" algn="l" rtl="0">
              <a:spcBef>
                <a:spcPts val="0"/>
              </a:spcBef>
              <a:spcAft>
                <a:spcPts val="0"/>
              </a:spcAft>
              <a:buSzPts val="2520"/>
              <a:buChar char="○"/>
            </a:pPr>
            <a:r>
              <a:rPr lang="en-US" dirty="0"/>
              <a:t>Introduction to the Duties of Mun. Clerk</a:t>
            </a:r>
            <a:endParaRPr dirty="0"/>
          </a:p>
          <a:p>
            <a:pPr marL="914400" lvl="1" indent="-388619" algn="l" rtl="0">
              <a:spcBef>
                <a:spcPts val="0"/>
              </a:spcBef>
              <a:spcAft>
                <a:spcPts val="0"/>
              </a:spcAft>
              <a:buSzPts val="2520"/>
              <a:buChar char="○"/>
            </a:pPr>
            <a:r>
              <a:rPr lang="en-US" dirty="0"/>
              <a:t>Local Elections Administration</a:t>
            </a:r>
            <a:endParaRPr dirty="0"/>
          </a:p>
          <a:p>
            <a:pPr marL="914400" lvl="1" indent="-388619" algn="l" rtl="0">
              <a:spcBef>
                <a:spcPts val="0"/>
              </a:spcBef>
              <a:spcAft>
                <a:spcPts val="0"/>
              </a:spcAft>
              <a:buSzPts val="2520"/>
              <a:buChar char="○"/>
            </a:pPr>
            <a:r>
              <a:rPr lang="en-US" dirty="0"/>
              <a:t>Information and Records Management</a:t>
            </a:r>
            <a:endParaRPr dirty="0"/>
          </a:p>
          <a:p>
            <a:pPr marL="914400" lvl="1" indent="-388619" algn="l" rtl="0">
              <a:spcBef>
                <a:spcPts val="0"/>
              </a:spcBef>
              <a:spcAft>
                <a:spcPts val="0"/>
              </a:spcAft>
              <a:buSzPts val="2520"/>
              <a:buChar char="○"/>
            </a:pPr>
            <a:r>
              <a:rPr lang="en-US" dirty="0"/>
              <a:t>Advanced Duties of Municipal Clerk</a:t>
            </a:r>
            <a:endParaRPr dirty="0"/>
          </a:p>
          <a:p>
            <a:pPr marL="914400" lvl="1" indent="-388619" algn="l" rtl="0">
              <a:spcBef>
                <a:spcPts val="0"/>
              </a:spcBef>
              <a:spcAft>
                <a:spcPts val="0"/>
              </a:spcAft>
              <a:buSzPts val="2520"/>
              <a:buChar char="○"/>
            </a:pPr>
            <a:r>
              <a:rPr lang="en-US" dirty="0"/>
              <a:t>Municipal Finance Administration</a:t>
            </a:r>
            <a:endParaRPr dirty="0"/>
          </a:p>
          <a:p>
            <a:pPr marL="457200" lvl="0" indent="-391160" algn="l" rtl="0">
              <a:spcBef>
                <a:spcPts val="0"/>
              </a:spcBef>
              <a:spcAft>
                <a:spcPts val="0"/>
              </a:spcAft>
              <a:buSzPts val="2560"/>
              <a:buChar char="●"/>
            </a:pPr>
            <a:r>
              <a:rPr lang="en-US" dirty="0"/>
              <a:t>Passage of State Exam (Min. Grade 80 Req.)</a:t>
            </a:r>
            <a:endParaRPr dirty="0"/>
          </a:p>
          <a:p>
            <a:pPr marL="457200" lvl="0" indent="-391160" algn="l" rtl="0">
              <a:spcBef>
                <a:spcPts val="0"/>
              </a:spcBef>
              <a:spcAft>
                <a:spcPts val="0"/>
              </a:spcAft>
              <a:buSzPts val="2560"/>
              <a:buChar char="●"/>
            </a:pPr>
            <a:r>
              <a:rPr lang="en-US" dirty="0"/>
              <a:t>Re-Certification Required Every 2 Years</a:t>
            </a:r>
            <a:endParaRPr dirty="0"/>
          </a:p>
        </p:txBody>
      </p:sp>
      <p:sp>
        <p:nvSpPr>
          <p:cNvPr id="262" name="Google Shape;262;p34"/>
          <p:cNvSpPr txBox="1"/>
          <p:nvPr/>
        </p:nvSpPr>
        <p:spPr>
          <a:xfrm>
            <a:off x="-2999750" y="4534800"/>
            <a:ext cx="5683800" cy="66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4"/>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sz="4400" dirty="0"/>
              <a:t>  </a:t>
            </a:r>
            <a:endParaRPr sz="4400" dirty="0"/>
          </a:p>
          <a:p>
            <a:pPr marL="0" lvl="0" indent="0" algn="ctr" rtl="0">
              <a:spcBef>
                <a:spcPts val="0"/>
              </a:spcBef>
              <a:spcAft>
                <a:spcPts val="0"/>
              </a:spcAft>
              <a:buNone/>
            </a:pPr>
            <a:r>
              <a:rPr lang="en-US" sz="4400" dirty="0">
                <a:solidFill>
                  <a:srgbClr val="0070C0"/>
                </a:solidFill>
                <a:latin typeface="Calibri" panose="020F0502020204030204" pitchFamily="34" charset="0"/>
                <a:ea typeface="Calibri" panose="020F0502020204030204" pitchFamily="34" charset="0"/>
                <a:cs typeface="Calibri" panose="020F0502020204030204" pitchFamily="34" charset="0"/>
              </a:rPr>
              <a:t> Municipal Clerk Position in NJ</a:t>
            </a:r>
            <a:endParaRPr sz="4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0" lvl="0" indent="0" algn="l" rtl="0">
              <a:spcBef>
                <a:spcPts val="0"/>
              </a:spcBef>
              <a:spcAft>
                <a:spcPts val="0"/>
              </a:spcAft>
              <a:buNone/>
            </a:pPr>
            <a:endParaRPr sz="4400" dirty="0"/>
          </a:p>
        </p:txBody>
      </p:sp>
      <p:sp>
        <p:nvSpPr>
          <p:cNvPr id="191" name="Google Shape;191;p24"/>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t>Secretary to the Municipal Corporation</a:t>
            </a:r>
            <a:endParaRPr dirty="0"/>
          </a:p>
          <a:p>
            <a:pPr marL="914400" lvl="1" indent="-388619" algn="l" rtl="0">
              <a:spcBef>
                <a:spcPts val="0"/>
              </a:spcBef>
              <a:spcAft>
                <a:spcPts val="0"/>
              </a:spcAft>
              <a:buSzPts val="2520"/>
              <a:buChar char="○"/>
            </a:pPr>
            <a:r>
              <a:rPr lang="en-US" dirty="0"/>
              <a:t>Maintain custody of all minutes, books, deeds, bonds, contracts and archival records</a:t>
            </a:r>
            <a:endParaRPr dirty="0"/>
          </a:p>
          <a:p>
            <a:pPr marL="914400" lvl="1" indent="-388619" algn="l" rtl="0">
              <a:spcBef>
                <a:spcPts val="0"/>
              </a:spcBef>
              <a:spcAft>
                <a:spcPts val="0"/>
              </a:spcAft>
              <a:buSzPts val="2520"/>
              <a:buChar char="○"/>
            </a:pPr>
            <a:r>
              <a:rPr lang="en-US" dirty="0"/>
              <a:t>Keepers of the Municipal Seal</a:t>
            </a:r>
            <a:endParaRPr dirty="0"/>
          </a:p>
          <a:p>
            <a:pPr marL="914400" lvl="1" indent="-388619" algn="l" rtl="0">
              <a:spcBef>
                <a:spcPts val="0"/>
              </a:spcBef>
              <a:spcAft>
                <a:spcPts val="0"/>
              </a:spcAft>
              <a:buSzPts val="2520"/>
              <a:buChar char="○"/>
            </a:pPr>
            <a:r>
              <a:rPr lang="en-US" dirty="0"/>
              <a:t>Meeting Notices in Compliance with OPMA (Open Public Meetings Act)</a:t>
            </a:r>
            <a:endParaRPr dirty="0"/>
          </a:p>
          <a:p>
            <a:pPr marL="914400" lvl="1" indent="-388619" algn="l" rtl="0">
              <a:spcBef>
                <a:spcPts val="0"/>
              </a:spcBef>
              <a:spcAft>
                <a:spcPts val="0"/>
              </a:spcAft>
              <a:buSzPts val="2520"/>
              <a:buChar char="○"/>
            </a:pPr>
            <a:r>
              <a:rPr lang="en-US" dirty="0"/>
              <a:t>Official Served with Tort Claim Notices, Summons, Lawsuits and Other Related Documents</a:t>
            </a:r>
          </a:p>
          <a:p>
            <a:pPr marL="914400" lvl="1" indent="-388619" algn="l" rtl="0">
              <a:spcBef>
                <a:spcPts val="0"/>
              </a:spcBef>
              <a:spcAft>
                <a:spcPts val="0"/>
              </a:spcAft>
              <a:buSzPts val="2520"/>
              <a:buChar char="○"/>
            </a:pPr>
            <a:r>
              <a:rPr lang="en-US" dirty="0"/>
              <a:t>Attest to the signature of municipal officials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8" name="Google Shape;198;p25"/>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t>Secretary to the Governing Body</a:t>
            </a:r>
            <a:endParaRPr dirty="0"/>
          </a:p>
          <a:p>
            <a:pPr marL="914400" lvl="1" indent="-388619" algn="l" rtl="0">
              <a:spcBef>
                <a:spcPts val="0"/>
              </a:spcBef>
              <a:spcAft>
                <a:spcPts val="0"/>
              </a:spcAft>
              <a:buSzPts val="2520"/>
              <a:buChar char="○"/>
            </a:pPr>
            <a:r>
              <a:rPr lang="en-US" dirty="0"/>
              <a:t>Preparation of Agendas, Minutes, Resolutions, Ordinances and Administers Oaths to Officials</a:t>
            </a:r>
            <a:endParaRPr dirty="0"/>
          </a:p>
          <a:p>
            <a:pPr marL="914400" lvl="1" indent="-388619" algn="l" rtl="0">
              <a:spcBef>
                <a:spcPts val="0"/>
              </a:spcBef>
              <a:spcAft>
                <a:spcPts val="0"/>
              </a:spcAft>
              <a:buSzPts val="2520"/>
              <a:buChar char="○"/>
            </a:pPr>
            <a:r>
              <a:rPr lang="en-US" dirty="0"/>
              <a:t>Attends all Governing Body Meetings - Both Open and Executive</a:t>
            </a:r>
            <a:endParaRPr dirty="0"/>
          </a:p>
          <a:p>
            <a:pPr marL="914400" lvl="1" indent="-388619" algn="l" rtl="0">
              <a:spcBef>
                <a:spcPts val="0"/>
              </a:spcBef>
              <a:spcAft>
                <a:spcPts val="0"/>
              </a:spcAft>
              <a:buSzPts val="2520"/>
              <a:buChar char="○"/>
            </a:pPr>
            <a:r>
              <a:rPr lang="en-US" dirty="0"/>
              <a:t>Oversees the Codification and Necessary Update of Ordinances</a:t>
            </a:r>
            <a:endParaRPr dirty="0"/>
          </a:p>
          <a:p>
            <a:pPr marL="914400" lvl="1" indent="-388619" algn="l" rtl="0">
              <a:spcBef>
                <a:spcPts val="0"/>
              </a:spcBef>
              <a:spcAft>
                <a:spcPts val="0"/>
              </a:spcAft>
              <a:buSzPts val="2520"/>
              <a:buChar char="○"/>
            </a:pPr>
            <a:r>
              <a:rPr lang="en-US" dirty="0"/>
              <a:t>Parliamentary Procedures </a:t>
            </a:r>
            <a:r>
              <a:rPr lang="en-US" i="1" dirty="0"/>
              <a:t>Robert’s Rules of Order</a:t>
            </a:r>
            <a:endParaRPr i="1" dirty="0"/>
          </a:p>
        </p:txBody>
      </p:sp>
      <p:sp>
        <p:nvSpPr>
          <p:cNvPr id="3" name="Title 2">
            <a:extLst>
              <a:ext uri="{FF2B5EF4-FFF2-40B4-BE49-F238E27FC236}">
                <a16:creationId xmlns:a16="http://schemas.microsoft.com/office/drawing/2014/main" id="{EED8E62B-152F-9504-62CA-570E885656D0}"/>
              </a:ext>
            </a:extLst>
          </p:cNvPr>
          <p:cNvSpPr>
            <a:spLocks noGrp="1"/>
          </p:cNvSpPr>
          <p:nvPr>
            <p:ph type="title"/>
          </p:nvPr>
        </p:nvSpPr>
        <p:spPr/>
        <p:txBody>
          <a:bodyPr/>
          <a:lstStyle/>
          <a:p>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Municipal Clerk Position in NJ-continued</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BEC5E-FCE6-61DA-1C1C-C4FAF234B3EC}"/>
              </a:ext>
            </a:extLst>
          </p:cNvPr>
          <p:cNvSpPr>
            <a:spLocks noGrp="1"/>
          </p:cNvSpPr>
          <p:nvPr>
            <p:ph type="title"/>
          </p:nvPr>
        </p:nvSpPr>
        <p:spPr/>
        <p:txBody>
          <a:bodyPr/>
          <a:lstStyle/>
          <a:p>
            <a:pPr algn="ctr"/>
            <a:r>
              <a:rPr lang="en-US" sz="3600" dirty="0">
                <a:solidFill>
                  <a:srgbClr val="0070C0"/>
                </a:solidFill>
                <a:latin typeface="Calibri" panose="020F0502020204030204" pitchFamily="34" charset="0"/>
                <a:ea typeface="Calibri" panose="020F0502020204030204" pitchFamily="34" charset="0"/>
                <a:cs typeface="Calibri" panose="020F0502020204030204" pitchFamily="34" charset="0"/>
              </a:rPr>
              <a:t>Municipal Clerk Position in NJ</a:t>
            </a:r>
            <a:endParaRPr lang="en-US" sz="3600" dirty="0"/>
          </a:p>
        </p:txBody>
      </p:sp>
      <p:sp>
        <p:nvSpPr>
          <p:cNvPr id="3" name="Text Placeholder 2">
            <a:extLst>
              <a:ext uri="{FF2B5EF4-FFF2-40B4-BE49-F238E27FC236}">
                <a16:creationId xmlns:a16="http://schemas.microsoft.com/office/drawing/2014/main" id="{648CD957-C4DC-9044-71E5-34B17A4EDD56}"/>
              </a:ext>
            </a:extLst>
          </p:cNvPr>
          <p:cNvSpPr>
            <a:spLocks noGrp="1"/>
          </p:cNvSpPr>
          <p:nvPr>
            <p:ph type="body" idx="1"/>
          </p:nvPr>
        </p:nvSpPr>
        <p:spPr/>
        <p:txBody>
          <a:bodyPr/>
          <a:lstStyle/>
          <a:p>
            <a:endParaRPr lang="en-US" dirty="0"/>
          </a:p>
          <a:p>
            <a:endParaRPr lang="en-US" dirty="0"/>
          </a:p>
          <a:p>
            <a:r>
              <a:rPr lang="en-US" dirty="0"/>
              <a:t>Chief Administrative Officer of all Elections</a:t>
            </a:r>
          </a:p>
          <a:p>
            <a:r>
              <a:rPr lang="en-US" dirty="0"/>
              <a:t>Chief Registrar of Voters in the municipality</a:t>
            </a:r>
          </a:p>
          <a:p>
            <a:r>
              <a:rPr lang="en-US" dirty="0"/>
              <a:t>Administrative Officer</a:t>
            </a:r>
          </a:p>
          <a:p>
            <a:r>
              <a:rPr lang="en-US" dirty="0"/>
              <a:t>Records Coordinator and Manager</a:t>
            </a:r>
          </a:p>
          <a:p>
            <a:r>
              <a:rPr lang="en-US" dirty="0"/>
              <a:t>Other duties that may be imposed by statute</a:t>
            </a:r>
          </a:p>
        </p:txBody>
      </p:sp>
    </p:spTree>
    <p:extLst>
      <p:ext uri="{BB962C8B-B14F-4D97-AF65-F5344CB8AC3E}">
        <p14:creationId xmlns:p14="http://schemas.microsoft.com/office/powerpoint/2010/main" val="642137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0D0EC-4E60-9461-9F74-F2FC2F094E0F}"/>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Sample websites of Municipal Clerks in Region II </a:t>
            </a:r>
          </a:p>
        </p:txBody>
      </p:sp>
      <p:sp>
        <p:nvSpPr>
          <p:cNvPr id="5" name="Text Placeholder 4">
            <a:extLst>
              <a:ext uri="{FF2B5EF4-FFF2-40B4-BE49-F238E27FC236}">
                <a16:creationId xmlns:a16="http://schemas.microsoft.com/office/drawing/2014/main" id="{12A4D005-76BF-07BA-6C20-F20D11B3C732}"/>
              </a:ext>
            </a:extLst>
          </p:cNvPr>
          <p:cNvSpPr>
            <a:spLocks noGrp="1"/>
          </p:cNvSpPr>
          <p:nvPr>
            <p:ph type="body" idx="1"/>
          </p:nvPr>
        </p:nvSpPr>
        <p:spPr/>
        <p:txBody>
          <a:bodyPr/>
          <a:lstStyle/>
          <a:p>
            <a:pPr marL="66040" indent="0">
              <a:buNone/>
            </a:pPr>
            <a:r>
              <a:rPr lang="en-US" dirty="0">
                <a:latin typeface="Calibri" panose="020F0502020204030204" pitchFamily="34" charset="0"/>
                <a:ea typeface="Calibri" panose="020F0502020204030204" pitchFamily="34" charset="0"/>
                <a:cs typeface="Calibri" panose="020F0502020204030204" pitchFamily="34" charset="0"/>
                <a:hlinkClick r:id="rId2"/>
              </a:rPr>
              <a:t>City of Dover Delaware - City Clerk</a:t>
            </a: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dirty="0">
                <a:latin typeface="Calibri" panose="020F0502020204030204" pitchFamily="34" charset="0"/>
                <a:ea typeface="Calibri" panose="020F0502020204030204" pitchFamily="34" charset="0"/>
                <a:cs typeface="Calibri" panose="020F0502020204030204" pitchFamily="34" charset="0"/>
                <a:hlinkClick r:id="rId3"/>
              </a:rPr>
              <a:t>City Council | Charlottesville, VA</a:t>
            </a: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dirty="0">
                <a:latin typeface="Calibri" panose="020F0502020204030204" pitchFamily="34" charset="0"/>
                <a:ea typeface="Calibri" panose="020F0502020204030204" pitchFamily="34" charset="0"/>
                <a:cs typeface="Calibri" panose="020F0502020204030204" pitchFamily="34" charset="0"/>
                <a:hlinkClick r:id="rId4"/>
              </a:rPr>
              <a:t>Office of the City Clerk | Laurel, MD</a:t>
            </a: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dirty="0">
                <a:latin typeface="Calibri" panose="020F0502020204030204" pitchFamily="34" charset="0"/>
                <a:ea typeface="Calibri" panose="020F0502020204030204" pitchFamily="34" charset="0"/>
                <a:cs typeface="Calibri" panose="020F0502020204030204" pitchFamily="34" charset="0"/>
                <a:hlinkClick r:id="rId5"/>
              </a:rPr>
              <a:t>Alexandria NJ - Township Clerk</a:t>
            </a: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None/>
            </a:pPr>
            <a:endParaRPr lang="en-US" dirty="0"/>
          </a:p>
        </p:txBody>
      </p:sp>
    </p:spTree>
    <p:extLst>
      <p:ext uri="{BB962C8B-B14F-4D97-AF65-F5344CB8AC3E}">
        <p14:creationId xmlns:p14="http://schemas.microsoft.com/office/powerpoint/2010/main" val="152855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51D4-AA07-0722-C238-6E99AF4F2FCE}"/>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Committee Actions</a:t>
            </a:r>
          </a:p>
        </p:txBody>
      </p:sp>
      <p:sp>
        <p:nvSpPr>
          <p:cNvPr id="10" name="Text Placeholder 7">
            <a:extLst>
              <a:ext uri="{FF2B5EF4-FFF2-40B4-BE49-F238E27FC236}">
                <a16:creationId xmlns:a16="http://schemas.microsoft.com/office/drawing/2014/main" id="{AC38827F-E261-12BC-97BE-A4F2A7E259C8}"/>
              </a:ext>
            </a:extLst>
          </p:cNvPr>
          <p:cNvSpPr txBox="1">
            <a:spLocks/>
          </p:cNvSpPr>
          <p:nvPr/>
        </p:nvSpPr>
        <p:spPr>
          <a:xfrm rot="10800000" flipV="1">
            <a:off x="285749" y="1911350"/>
            <a:ext cx="8591549" cy="4521200"/>
          </a:xfrm>
          <a:prstGeom prst="rect">
            <a:avLst/>
          </a:prstGeom>
          <a:noFill/>
          <a:ln>
            <a:noFill/>
          </a:ln>
        </p:spPr>
        <p:txBody>
          <a:bodyPr spcFirstLastPara="1" wrap="square" lIns="54850" tIns="91425" rIns="91425" bIns="45700" anchor="t" anchorCtr="0">
            <a:noAutofit/>
          </a:bodyPr>
          <a:lstStyle>
            <a:defPPr marR="0" lvl="0" algn="l" rtl="0">
              <a:lnSpc>
                <a:spcPct val="100000"/>
              </a:lnSpc>
              <a:spcBef>
                <a:spcPts val="0"/>
              </a:spcBef>
              <a:spcAft>
                <a:spcPts val="0"/>
              </a:spcAft>
            </a:defPPr>
            <a:lvl1pPr marL="457200" marR="0" lvl="0" indent="-391160" algn="l" rtl="0">
              <a:lnSpc>
                <a:spcPct val="100000"/>
              </a:lnSpc>
              <a:spcBef>
                <a:spcPts val="0"/>
              </a:spcBef>
              <a:spcAft>
                <a:spcPts val="0"/>
              </a:spcAft>
              <a:buClr>
                <a:schemeClr val="accent1"/>
              </a:buClr>
              <a:buSzPts val="2560"/>
              <a:buFont typeface="Noto Sans Symbols"/>
              <a:buChar char="●"/>
              <a:defRPr sz="3200" b="0" i="0" u="none" strike="noStrike" cap="none">
                <a:solidFill>
                  <a:schemeClr val="dk1"/>
                </a:solidFill>
                <a:latin typeface="Corbel"/>
                <a:ea typeface="Corbel"/>
                <a:cs typeface="Corbel"/>
                <a:sym typeface="Corbel"/>
              </a:defRPr>
            </a:lvl1pPr>
            <a:lvl2pPr marL="914400" marR="0" lvl="1" indent="-388619" algn="l" rtl="0">
              <a:lnSpc>
                <a:spcPct val="100000"/>
              </a:lnSpc>
              <a:spcBef>
                <a:spcPts val="560"/>
              </a:spcBef>
              <a:spcAft>
                <a:spcPts val="0"/>
              </a:spcAft>
              <a:buClr>
                <a:schemeClr val="accent2"/>
              </a:buClr>
              <a:buSzPts val="2520"/>
              <a:buFont typeface="Noto Sans Symbols"/>
              <a:buChar char="○"/>
              <a:defRPr sz="2800" b="0" i="0" u="none" strike="noStrike" cap="none">
                <a:solidFill>
                  <a:schemeClr val="dk1"/>
                </a:solidFill>
                <a:latin typeface="Corbel"/>
                <a:ea typeface="Corbel"/>
                <a:cs typeface="Corbel"/>
                <a:sym typeface="Corbel"/>
              </a:defRPr>
            </a:lvl2pPr>
            <a:lvl3pPr marL="1371600" marR="0" lvl="2" indent="-381000" algn="l" rtl="0">
              <a:lnSpc>
                <a:spcPct val="100000"/>
              </a:lnSpc>
              <a:spcBef>
                <a:spcPts val="480"/>
              </a:spcBef>
              <a:spcAft>
                <a:spcPts val="0"/>
              </a:spcAft>
              <a:buClr>
                <a:schemeClr val="accent3"/>
              </a:buClr>
              <a:buSzPts val="2400"/>
              <a:buFont typeface="Arial"/>
              <a:buChar char="■"/>
              <a:defRPr sz="2400" b="0" i="0" u="none" strike="noStrike" cap="none">
                <a:solidFill>
                  <a:schemeClr val="dk1"/>
                </a:solidFill>
                <a:latin typeface="Corbel"/>
                <a:ea typeface="Corbel"/>
                <a:cs typeface="Corbel"/>
                <a:sym typeface="Corbel"/>
              </a:defRPr>
            </a:lvl3pPr>
            <a:lvl4pPr marL="1828800" marR="0" lvl="3" indent="-355600" algn="l" rtl="0">
              <a:lnSpc>
                <a:spcPct val="100000"/>
              </a:lnSpc>
              <a:spcBef>
                <a:spcPts val="400"/>
              </a:spcBef>
              <a:spcAft>
                <a:spcPts val="0"/>
              </a:spcAft>
              <a:buClr>
                <a:schemeClr val="accent4"/>
              </a:buClr>
              <a:buSzPts val="2000"/>
              <a:buFont typeface="Arial"/>
              <a:buChar char="●"/>
              <a:defRPr sz="2000" b="0" i="0" u="none" strike="noStrike" cap="none">
                <a:solidFill>
                  <a:schemeClr val="dk1"/>
                </a:solidFill>
                <a:latin typeface="Corbel"/>
                <a:ea typeface="Corbel"/>
                <a:cs typeface="Corbel"/>
                <a:sym typeface="Corbel"/>
              </a:defRPr>
            </a:lvl4pPr>
            <a:lvl5pPr marL="2286000" marR="0" lvl="4"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orbel"/>
                <a:ea typeface="Corbel"/>
                <a:cs typeface="Corbel"/>
                <a:sym typeface="Corbel"/>
              </a:defRPr>
            </a:lvl5pPr>
            <a:lvl6pPr marL="2743200" marR="0" lvl="5"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orbel"/>
                <a:ea typeface="Corbel"/>
                <a:cs typeface="Corbel"/>
                <a:sym typeface="Corbel"/>
              </a:defRPr>
            </a:lvl6pPr>
            <a:lvl7pPr marL="3200400" marR="0" lvl="6"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pPr marL="66040" indent="0" algn="just">
              <a:buFont typeface="Noto Sans Symbols"/>
              <a:buNone/>
            </a:pPr>
            <a:r>
              <a:rPr lang="en-US" dirty="0">
                <a:latin typeface="Calibri" panose="020F0502020204030204" pitchFamily="34" charset="0"/>
                <a:ea typeface="Calibri" panose="020F0502020204030204" pitchFamily="34" charset="0"/>
                <a:cs typeface="Calibri" panose="020F0502020204030204" pitchFamily="34" charset="0"/>
              </a:rPr>
              <a:t>Provide a section explaining what a quorum is by state statute as a majority of the Governing Body including the Mayor.</a:t>
            </a:r>
          </a:p>
          <a:p>
            <a:pPr marL="66040" indent="0" algn="just">
              <a:buFont typeface="Noto Sans Symbols"/>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66040" indent="0">
              <a:buFont typeface="Noto Sans Symbols"/>
              <a:buNone/>
            </a:pPr>
            <a:r>
              <a:rPr lang="en-US" dirty="0">
                <a:latin typeface="Calibri" panose="020F0502020204030204" pitchFamily="34" charset="0"/>
                <a:ea typeface="Calibri" panose="020F0502020204030204" pitchFamily="34" charset="0"/>
                <a:cs typeface="Calibri" panose="020F0502020204030204" pitchFamily="34" charset="0"/>
              </a:rPr>
              <a:t>Explain the different types of actions they will need to act on:</a:t>
            </a:r>
          </a:p>
          <a:p>
            <a:pPr marL="580390" indent="-514350">
              <a:buFont typeface="Noto Sans Symbols"/>
              <a:buAutoNum type="arabicPeriod"/>
            </a:pPr>
            <a:r>
              <a:rPr lang="en-US" dirty="0">
                <a:latin typeface="Calibri" panose="020F0502020204030204" pitchFamily="34" charset="0"/>
                <a:ea typeface="Calibri" panose="020F0502020204030204" pitchFamily="34" charset="0"/>
                <a:cs typeface="Calibri" panose="020F0502020204030204" pitchFamily="34" charset="0"/>
              </a:rPr>
              <a:t>Ordinances</a:t>
            </a:r>
          </a:p>
          <a:p>
            <a:pPr marL="580390" indent="-514350">
              <a:buFont typeface="Noto Sans Symbols"/>
              <a:buAutoNum type="arabicPeriod"/>
            </a:pPr>
            <a:r>
              <a:rPr lang="en-US" dirty="0">
                <a:latin typeface="Calibri" panose="020F0502020204030204" pitchFamily="34" charset="0"/>
                <a:ea typeface="Calibri" panose="020F0502020204030204" pitchFamily="34" charset="0"/>
                <a:cs typeface="Calibri" panose="020F0502020204030204" pitchFamily="34" charset="0"/>
              </a:rPr>
              <a:t>Resolutions</a:t>
            </a:r>
          </a:p>
          <a:p>
            <a:pPr marL="580390" indent="-514350">
              <a:buFont typeface="Noto Sans Symbols"/>
              <a:buAutoNum type="arabicPeriod"/>
            </a:pPr>
            <a:r>
              <a:rPr lang="en-US" dirty="0">
                <a:latin typeface="Calibri" panose="020F0502020204030204" pitchFamily="34" charset="0"/>
                <a:ea typeface="Calibri" panose="020F0502020204030204" pitchFamily="34" charset="0"/>
                <a:cs typeface="Calibri" panose="020F0502020204030204" pitchFamily="34" charset="0"/>
              </a:rPr>
              <a:t>Motions</a:t>
            </a:r>
          </a:p>
        </p:txBody>
      </p:sp>
      <p:pic>
        <p:nvPicPr>
          <p:cNvPr id="11" name="Picture 2" descr="10 Life Lessons We Can Learn From Mary Poppins">
            <a:extLst>
              <a:ext uri="{FF2B5EF4-FFF2-40B4-BE49-F238E27FC236}">
                <a16:creationId xmlns:a16="http://schemas.microsoft.com/office/drawing/2014/main" id="{5243B736-AFC4-0A2B-B73C-E764B2231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318" y="4895850"/>
            <a:ext cx="2374945" cy="12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482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ED92-F7BE-6FEA-4374-85C0138D4397}"/>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Committee Actions</a:t>
            </a:r>
          </a:p>
        </p:txBody>
      </p:sp>
      <p:sp>
        <p:nvSpPr>
          <p:cNvPr id="5" name="Text Placeholder 4">
            <a:extLst>
              <a:ext uri="{FF2B5EF4-FFF2-40B4-BE49-F238E27FC236}">
                <a16:creationId xmlns:a16="http://schemas.microsoft.com/office/drawing/2014/main" id="{9F83A7F6-6834-154D-0EDE-AAA6D489154E}"/>
              </a:ext>
            </a:extLst>
          </p:cNvPr>
          <p:cNvSpPr>
            <a:spLocks noGrp="1"/>
          </p:cNvSpPr>
          <p:nvPr>
            <p:ph type="body" idx="1"/>
          </p:nvPr>
        </p:nvSpPr>
        <p:spPr/>
        <p:txBody>
          <a:bodyPr/>
          <a:lstStyle/>
          <a:p>
            <a:pPr lvl="0" fontAlgn="base"/>
            <a:r>
              <a:rPr lang="en-US" sz="2800" b="1" dirty="0">
                <a:latin typeface="Calibri" panose="020F0502020204030204" pitchFamily="34" charset="0"/>
                <a:ea typeface="Calibri" panose="020F0502020204030204" pitchFamily="34" charset="0"/>
                <a:cs typeface="Calibri" panose="020F0502020204030204" pitchFamily="34" charset="0"/>
              </a:rPr>
              <a:t>Ordinances</a:t>
            </a:r>
            <a:r>
              <a:rPr lang="en-US" sz="2800" dirty="0">
                <a:latin typeface="Calibri" panose="020F0502020204030204" pitchFamily="34" charset="0"/>
                <a:ea typeface="Calibri" panose="020F0502020204030204" pitchFamily="34" charset="0"/>
                <a:cs typeface="Calibri" panose="020F0502020204030204" pitchFamily="34" charset="0"/>
              </a:rPr>
              <a:t> - Are Legislative in Nature and  Requires Tw0 (2) Readings (</a:t>
            </a:r>
            <a:r>
              <a:rPr lang="en-US" sz="2800" dirty="0">
                <a:solidFill>
                  <a:schemeClr val="accent1"/>
                </a:solidFill>
                <a:latin typeface="Calibri" panose="020F0502020204030204" pitchFamily="34" charset="0"/>
                <a:ea typeface="Calibri" panose="020F0502020204030204" pitchFamily="34" charset="0"/>
                <a:cs typeface="Calibri" panose="020F0502020204030204" pitchFamily="34" charset="0"/>
              </a:rPr>
              <a:t>Requires Notice &amp; Public Hearing</a:t>
            </a:r>
            <a:r>
              <a:rPr lang="en-US" sz="2800" i="1" dirty="0">
                <a:solidFill>
                  <a:schemeClr val="accent1"/>
                </a:solidFill>
                <a:latin typeface="Calibri" panose="020F0502020204030204" pitchFamily="34" charset="0"/>
                <a:ea typeface="Calibri" panose="020F0502020204030204" pitchFamily="34" charset="0"/>
                <a:cs typeface="Calibri" panose="020F0502020204030204" pitchFamily="34" charset="0"/>
              </a:rPr>
              <a:t>-provide a sample of each in this section</a:t>
            </a:r>
            <a:r>
              <a:rPr lang="en-US" sz="2800" dirty="0">
                <a:solidFill>
                  <a:schemeClr val="accent1"/>
                </a:solidFill>
                <a:latin typeface="Calibri" panose="020F0502020204030204" pitchFamily="34" charset="0"/>
                <a:ea typeface="Calibri" panose="020F0502020204030204" pitchFamily="34" charset="0"/>
                <a:cs typeface="Calibri" panose="020F0502020204030204" pitchFamily="34" charset="0"/>
              </a:rPr>
              <a:t>)</a:t>
            </a:r>
          </a:p>
          <a:p>
            <a:pPr lvl="0" fontAlgn="base"/>
            <a:r>
              <a:rPr lang="en-US" sz="2800" dirty="0">
                <a:latin typeface="Calibri" panose="020F0502020204030204" pitchFamily="34" charset="0"/>
                <a:ea typeface="Calibri" panose="020F0502020204030204" pitchFamily="34" charset="0"/>
                <a:cs typeface="Calibri" panose="020F0502020204030204" pitchFamily="34" charset="0"/>
              </a:rPr>
              <a:t>Any </a:t>
            </a:r>
            <a:r>
              <a:rPr lang="en-US" sz="2800" dirty="0" err="1">
                <a:latin typeface="Calibri" panose="020F0502020204030204" pitchFamily="34" charset="0"/>
                <a:ea typeface="Calibri" panose="020F0502020204030204" pitchFamily="34" charset="0"/>
                <a:cs typeface="Calibri" panose="020F0502020204030204" pitchFamily="34" charset="0"/>
              </a:rPr>
              <a:t>repealer</a:t>
            </a:r>
            <a:r>
              <a:rPr lang="en-US" sz="2800" dirty="0">
                <a:latin typeface="Calibri" panose="020F0502020204030204" pitchFamily="34" charset="0"/>
                <a:ea typeface="Calibri" panose="020F0502020204030204" pitchFamily="34" charset="0"/>
                <a:cs typeface="Calibri" panose="020F0502020204030204" pitchFamily="34" charset="0"/>
              </a:rPr>
              <a:t> must also be effectuated by Ordinance</a:t>
            </a:r>
          </a:p>
          <a:p>
            <a:pPr lvl="0" fontAlgn="base"/>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Place the required voting needed to pass an Ordinance</a:t>
            </a:r>
          </a:p>
          <a:p>
            <a:pPr lvl="0" fontAlgn="base"/>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Explain that an Ordinance must be fully adopted in the same year introduced unless there is no change in the membership of the Governing Body in the following year</a:t>
            </a:r>
          </a:p>
          <a:p>
            <a:pPr lvl="0" fontAlgn="base"/>
            <a:endParaRPr lang="en-US" sz="2800" dirty="0"/>
          </a:p>
          <a:p>
            <a:pPr lvl="0" fontAlgn="base"/>
            <a:endParaRPr lang="en-US" sz="2800" dirty="0"/>
          </a:p>
          <a:p>
            <a:pPr marL="66040" indent="0">
              <a:buNone/>
            </a:pPr>
            <a:endParaRPr lang="en-US" dirty="0"/>
          </a:p>
        </p:txBody>
      </p:sp>
    </p:spTree>
    <p:extLst>
      <p:ext uri="{BB962C8B-B14F-4D97-AF65-F5344CB8AC3E}">
        <p14:creationId xmlns:p14="http://schemas.microsoft.com/office/powerpoint/2010/main" val="3660155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7908C3-12C8-E6D9-C9DC-BEED9A0F56E4}"/>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Committee Actions</a:t>
            </a:r>
          </a:p>
        </p:txBody>
      </p:sp>
      <p:sp>
        <p:nvSpPr>
          <p:cNvPr id="6" name="Text Placeholder 5">
            <a:extLst>
              <a:ext uri="{FF2B5EF4-FFF2-40B4-BE49-F238E27FC236}">
                <a16:creationId xmlns:a16="http://schemas.microsoft.com/office/drawing/2014/main" id="{3AA31C69-6A47-F043-5D38-194A5CDA764A}"/>
              </a:ext>
            </a:extLst>
          </p:cNvPr>
          <p:cNvSpPr>
            <a:spLocks noGrp="1"/>
          </p:cNvSpPr>
          <p:nvPr>
            <p:ph type="body" idx="1"/>
          </p:nvPr>
        </p:nvSpPr>
        <p:spPr/>
        <p:txBody>
          <a:bodyPr/>
          <a:lstStyle/>
          <a:p>
            <a:pPr lvl="0" fontAlgn="base"/>
            <a:r>
              <a:rPr lang="en-US" sz="2800" dirty="0">
                <a:latin typeface="Calibri" panose="020F0502020204030204" pitchFamily="34" charset="0"/>
                <a:ea typeface="Calibri" panose="020F0502020204030204" pitchFamily="34" charset="0"/>
                <a:cs typeface="Calibri" panose="020F0502020204030204" pitchFamily="34" charset="0"/>
              </a:rPr>
              <a:t>Resolutions-May Be Passed When Introduced</a:t>
            </a:r>
          </a:p>
          <a:p>
            <a:pPr lvl="1" fontAlgn="base"/>
            <a:r>
              <a:rPr lang="en-US" dirty="0">
                <a:latin typeface="Calibri" panose="020F0502020204030204" pitchFamily="34" charset="0"/>
                <a:ea typeface="Calibri" panose="020F0502020204030204" pitchFamily="34" charset="0"/>
                <a:cs typeface="Calibri" panose="020F0502020204030204" pitchFamily="34" charset="0"/>
              </a:rPr>
              <a:t>Procedural Requirements to Amend or Repeal a Resolution is Accomplished by the Same Means</a:t>
            </a:r>
          </a:p>
          <a:p>
            <a:r>
              <a:rPr lang="en-US" sz="2800" dirty="0">
                <a:latin typeface="Calibri" panose="020F0502020204030204" pitchFamily="34" charset="0"/>
                <a:ea typeface="Calibri" panose="020F0502020204030204" pitchFamily="34" charset="0"/>
                <a:cs typeface="Calibri" panose="020F0502020204030204" pitchFamily="34" charset="0"/>
              </a:rPr>
              <a:t> Resolution May Not Amend or Repeal an Ordinance</a:t>
            </a:r>
          </a:p>
          <a:p>
            <a:r>
              <a:rPr lang="en-US" sz="2800" dirty="0">
                <a:latin typeface="Calibri" panose="020F0502020204030204" pitchFamily="34" charset="0"/>
                <a:ea typeface="Calibri" panose="020F0502020204030204" pitchFamily="34" charset="0"/>
                <a:cs typeface="Calibri" panose="020F0502020204030204" pitchFamily="34" charset="0"/>
              </a:rPr>
              <a:t>Resolutions and motions are not permanent </a:t>
            </a:r>
          </a:p>
          <a:p>
            <a:r>
              <a:rPr lang="en-US" sz="2800" dirty="0">
                <a:latin typeface="Calibri" panose="020F0502020204030204" pitchFamily="34" charset="0"/>
                <a:ea typeface="Calibri" panose="020F0502020204030204" pitchFamily="34" charset="0"/>
                <a:cs typeface="Calibri" panose="020F0502020204030204" pitchFamily="34" charset="0"/>
              </a:rPr>
              <a:t>Place the required voting needed to pass a resolution (are passed in a single night and require only a simple majority of those Governing Body members who are present and eligible to vote. </a:t>
            </a:r>
          </a:p>
          <a:p>
            <a:endParaRPr lang="en-US" dirty="0"/>
          </a:p>
        </p:txBody>
      </p:sp>
    </p:spTree>
    <p:extLst>
      <p:ext uri="{BB962C8B-B14F-4D97-AF65-F5344CB8AC3E}">
        <p14:creationId xmlns:p14="http://schemas.microsoft.com/office/powerpoint/2010/main" val="2582424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3"/>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dirty="0"/>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SOURCES OF BASIC LAW</a:t>
            </a:r>
            <a:endParaRPr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54" name="Google Shape;254;p33"/>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Chapter Laws - Compilation of laws passed during a legislative session and signed by the governor (Example Chapter 174 of the Laws of 2012 would be cited as P.L. 2012, c174)</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New Jersey Statutes Annotated - Unofficial compilation of legislation currently in effect.</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New Jersey Administrative Code - The “how to” book of rules, regulations and other documents issued by state agencies.</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0"/>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dirty="0"/>
              <a:t>          </a:t>
            </a:r>
            <a:r>
              <a:rPr lang="en-US" dirty="0">
                <a:solidFill>
                  <a:srgbClr val="0070C0"/>
                </a:solidFill>
              </a:rPr>
              <a:t>Your Critical Municipal </a:t>
            </a:r>
            <a:endParaRPr dirty="0">
              <a:solidFill>
                <a:srgbClr val="0070C0"/>
              </a:solidFill>
            </a:endParaRPr>
          </a:p>
          <a:p>
            <a:pPr marL="457200" lvl="0" indent="457200" algn="l" rtl="0">
              <a:spcBef>
                <a:spcPts val="0"/>
              </a:spcBef>
              <a:spcAft>
                <a:spcPts val="0"/>
              </a:spcAft>
              <a:buNone/>
            </a:pPr>
            <a:r>
              <a:rPr lang="en-US" dirty="0">
                <a:solidFill>
                  <a:srgbClr val="0070C0"/>
                </a:solidFill>
              </a:rPr>
              <a:t>              Documents</a:t>
            </a:r>
            <a:endParaRPr dirty="0">
              <a:solidFill>
                <a:srgbClr val="0070C0"/>
              </a:solidFill>
            </a:endParaRPr>
          </a:p>
        </p:txBody>
      </p:sp>
      <p:sp>
        <p:nvSpPr>
          <p:cNvPr id="164" name="Google Shape;164;p20"/>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t>Codified Ordinances (General and Land Use)</a:t>
            </a:r>
          </a:p>
          <a:p>
            <a:pPr marL="66040" lvl="0" indent="0" algn="ctr" rtl="0">
              <a:spcBef>
                <a:spcPts val="0"/>
              </a:spcBef>
              <a:spcAft>
                <a:spcPts val="0"/>
              </a:spcAft>
              <a:buSzPts val="2560"/>
              <a:buNone/>
            </a:pPr>
            <a:r>
              <a:rPr lang="en-US" b="1" dirty="0"/>
              <a:t>Note: If online-provide the website link </a:t>
            </a:r>
            <a:endParaRPr b="1" dirty="0"/>
          </a:p>
          <a:p>
            <a:pPr marL="457200" lvl="0" indent="-391160" algn="l" rtl="0">
              <a:spcBef>
                <a:spcPts val="0"/>
              </a:spcBef>
              <a:spcAft>
                <a:spcPts val="0"/>
              </a:spcAft>
              <a:buSzPts val="2560"/>
              <a:buChar char="●"/>
            </a:pPr>
            <a:r>
              <a:rPr lang="en-US" dirty="0"/>
              <a:t>Administrative Code (if you have one)</a:t>
            </a:r>
            <a:endParaRPr dirty="0"/>
          </a:p>
          <a:p>
            <a:pPr marL="457200" lvl="0" indent="-391160" algn="l" rtl="0">
              <a:spcBef>
                <a:spcPts val="0"/>
              </a:spcBef>
              <a:spcAft>
                <a:spcPts val="0"/>
              </a:spcAft>
              <a:buSzPts val="2560"/>
              <a:buChar char="●"/>
            </a:pPr>
            <a:r>
              <a:rPr lang="en-US" dirty="0"/>
              <a:t>Budget Document </a:t>
            </a:r>
            <a:r>
              <a:rPr lang="en-US" b="1" dirty="0"/>
              <a:t>(Provide website link) </a:t>
            </a:r>
            <a:endParaRPr b="1" dirty="0"/>
          </a:p>
          <a:p>
            <a:pPr lvl="0"/>
            <a:r>
              <a:rPr lang="en-US" dirty="0"/>
              <a:t>Master Plan </a:t>
            </a:r>
            <a:r>
              <a:rPr lang="en-US" b="1" dirty="0"/>
              <a:t>(Provide website link) </a:t>
            </a:r>
            <a:endParaRPr dirty="0"/>
          </a:p>
          <a:p>
            <a:pPr marL="457200" lvl="0" indent="-391160" algn="l" rtl="0">
              <a:spcBef>
                <a:spcPts val="0"/>
              </a:spcBef>
              <a:spcAft>
                <a:spcPts val="0"/>
              </a:spcAft>
              <a:buSzPts val="2560"/>
              <a:buChar char="●"/>
            </a:pPr>
            <a:r>
              <a:rPr lang="en-US" dirty="0"/>
              <a:t>Official Statement</a:t>
            </a:r>
            <a:endParaRPr dirty="0"/>
          </a:p>
          <a:p>
            <a:pPr marL="457200" lvl="0" indent="-391160" algn="l" rtl="0">
              <a:spcBef>
                <a:spcPts val="0"/>
              </a:spcBef>
              <a:spcAft>
                <a:spcPts val="0"/>
              </a:spcAft>
              <a:buSzPts val="2560"/>
              <a:buChar char="●"/>
            </a:pPr>
            <a:r>
              <a:rPr lang="en-US" dirty="0"/>
              <a:t>Rules of Order by By-Laws Regarding Conduct at Meetings</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6"/>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ctr" rtl="0">
              <a:spcBef>
                <a:spcPts val="0"/>
              </a:spcBef>
              <a:spcAft>
                <a:spcPts val="0"/>
              </a:spcAft>
              <a:buNone/>
            </a:pPr>
            <a:r>
              <a:rPr lang="en-US" sz="4800" dirty="0">
                <a:solidFill>
                  <a:srgbClr val="0070C0"/>
                </a:solidFill>
                <a:latin typeface="Calibri" panose="020F0502020204030204" pitchFamily="34" charset="0"/>
                <a:ea typeface="Calibri" panose="020F0502020204030204" pitchFamily="34" charset="0"/>
                <a:cs typeface="Calibri" panose="020F0502020204030204" pitchFamily="34" charset="0"/>
              </a:rPr>
              <a:t>Rules of Order</a:t>
            </a:r>
            <a:endParaRPr sz="48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76" name="Google Shape;276;p36"/>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Parliamentary Procedures</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Motions - How a Meeting is Transacted</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Privileged Motion - Not Related to Pending Business but to Special Matters of Immediate &amp; Overriding Importance Which, Without Debate, Should Be Allowed to Interrupt the Consideration of Anything Else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Fix Time to Which to Adjourn (Set Time for Next Mtg.)</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Adjourn</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Recess</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Question of Privilege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Orders of the Day</a:t>
            </a:r>
            <a:endParaRPr dirty="0">
              <a:latin typeface="Calibri" panose="020F0502020204030204" pitchFamily="34" charset="0"/>
              <a:ea typeface="Calibri" panose="020F0502020204030204" pitchFamily="34" charset="0"/>
              <a:cs typeface="Calibri" panose="020F0502020204030204" pitchFamily="34" charset="0"/>
            </a:endParaRPr>
          </a:p>
          <a:p>
            <a:pPr marL="1371600" lvl="0" indent="0" algn="l" rtl="0">
              <a:spcBef>
                <a:spcPts val="0"/>
              </a:spcBef>
              <a:spcAft>
                <a:spcPts val="0"/>
              </a:spcAft>
              <a:buNone/>
            </a:pPr>
            <a:endParaRPr dirty="0"/>
          </a:p>
        </p:txBody>
      </p:sp>
      <p:pic>
        <p:nvPicPr>
          <p:cNvPr id="3074" name="Picture 2" descr="My Favorite Shot: Mary Poppins (1964) | Public Transportation Snob">
            <a:extLst>
              <a:ext uri="{FF2B5EF4-FFF2-40B4-BE49-F238E27FC236}">
                <a16:creationId xmlns:a16="http://schemas.microsoft.com/office/drawing/2014/main" id="{55C7E974-EBBB-CD92-A8B2-0DA7AC0C7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5048249"/>
            <a:ext cx="2586967" cy="1457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7"/>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ctr" rtl="0">
              <a:spcBef>
                <a:spcPts val="0"/>
              </a:spcBef>
              <a:spcAft>
                <a:spcPts val="0"/>
              </a:spcAft>
              <a:buNone/>
            </a:pPr>
            <a:r>
              <a:rPr lang="en-US" sz="4800" dirty="0">
                <a:solidFill>
                  <a:srgbClr val="0070C0"/>
                </a:solidFill>
                <a:latin typeface="Calibri" panose="020F0502020204030204" pitchFamily="34" charset="0"/>
                <a:ea typeface="Calibri" panose="020F0502020204030204" pitchFamily="34" charset="0"/>
                <a:cs typeface="Calibri" panose="020F0502020204030204" pitchFamily="34" charset="0"/>
              </a:rPr>
              <a:t>Rules of Order Cont’d</a:t>
            </a:r>
            <a:endParaRPr sz="48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83" name="Google Shape;283;p37"/>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Parliamentary Procedures Cont’d</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Motions</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Main Motion- To Commit the Governing Body to Action.</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Subsidiary Motion - Change the Wording, Controls the Discussion or Disposes of a Main Motion Without Accepting or Rejecting It</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Lay on the Table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End Debate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Limit or Extend Debate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Postpone to a Definite Time or Postpone Indefinitely</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Refer to Committee</a:t>
            </a:r>
            <a:endParaRPr dirty="0">
              <a:latin typeface="Calibri" panose="020F0502020204030204" pitchFamily="34" charset="0"/>
              <a:ea typeface="Calibri" panose="020F0502020204030204" pitchFamily="34" charset="0"/>
              <a:cs typeface="Calibri" panose="020F0502020204030204" pitchFamily="34" charset="0"/>
            </a:endParaRPr>
          </a:p>
          <a:p>
            <a:pPr marL="1828800" lvl="3" indent="-355600" algn="l" rtl="0">
              <a:spcBef>
                <a:spcPts val="0"/>
              </a:spcBef>
              <a:spcAft>
                <a:spcPts val="0"/>
              </a:spcAft>
              <a:buSzPts val="2000"/>
              <a:buChar char="●"/>
            </a:pPr>
            <a:r>
              <a:rPr lang="en-US" dirty="0">
                <a:latin typeface="Calibri" panose="020F0502020204030204" pitchFamily="34" charset="0"/>
                <a:ea typeface="Calibri" panose="020F0502020204030204" pitchFamily="34" charset="0"/>
                <a:cs typeface="Calibri" panose="020F0502020204030204" pitchFamily="34" charset="0"/>
              </a:rPr>
              <a:t>Amend</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8"/>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ctr" rtl="0">
              <a:spcBef>
                <a:spcPts val="0"/>
              </a:spcBef>
              <a:spcAft>
                <a:spcPts val="0"/>
              </a:spcAft>
              <a:buClr>
                <a:schemeClr val="dk1"/>
              </a:buClr>
              <a:buSzPts val="1100"/>
              <a:buFont typeface="Arial"/>
              <a:buNone/>
            </a:pPr>
            <a:r>
              <a:rPr lang="en-US" sz="4800" dirty="0">
                <a:solidFill>
                  <a:srgbClr val="0070C0"/>
                </a:solidFill>
                <a:latin typeface="Calibri" panose="020F0502020204030204" pitchFamily="34" charset="0"/>
                <a:ea typeface="Calibri" panose="020F0502020204030204" pitchFamily="34" charset="0"/>
                <a:cs typeface="Calibri" panose="020F0502020204030204" pitchFamily="34" charset="0"/>
              </a:rPr>
              <a:t>Rules of Order Cont’d</a:t>
            </a:r>
            <a:endParaRPr sz="48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90" name="Google Shape;290;p38"/>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Parliamentary Procedures Cont’d.</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Incidental Motions - Questions of Procedure </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Division of Question</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Division of Assembly</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Withdraw or Modify a Motion</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Object to Consideration</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Point of Order</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Parliamentary Inquiry</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Point of Information</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Appeal From Decision of the Chair</a:t>
            </a:r>
            <a:endParaRPr dirty="0">
              <a:latin typeface="Calibri" panose="020F0502020204030204" pitchFamily="34" charset="0"/>
              <a:ea typeface="Calibri" panose="020F0502020204030204" pitchFamily="34" charset="0"/>
              <a:cs typeface="Calibri" panose="020F0502020204030204" pitchFamily="34" charset="0"/>
            </a:endParaRPr>
          </a:p>
          <a:p>
            <a:pPr marL="1371600" lvl="2" indent="-381000" algn="l" rtl="0">
              <a:spcBef>
                <a:spcPts val="0"/>
              </a:spcBef>
              <a:spcAft>
                <a:spcPts val="0"/>
              </a:spcAft>
              <a:buSzPts val="2400"/>
              <a:buChar char="■"/>
            </a:pPr>
            <a:r>
              <a:rPr lang="en-US" dirty="0">
                <a:latin typeface="Calibri" panose="020F0502020204030204" pitchFamily="34" charset="0"/>
                <a:ea typeface="Calibri" panose="020F0502020204030204" pitchFamily="34" charset="0"/>
                <a:cs typeface="Calibri" panose="020F0502020204030204" pitchFamily="34" charset="0"/>
              </a:rPr>
              <a:t>Suspend a Rule</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2052" name="Picture 4" descr="Mary Poppins (1964) - Coins in Movies">
            <a:extLst>
              <a:ext uri="{FF2B5EF4-FFF2-40B4-BE49-F238E27FC236}">
                <a16:creationId xmlns:a16="http://schemas.microsoft.com/office/drawing/2014/main" id="{D7B0B2A9-DBD5-8BEA-4411-1C460523A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6650" y="3340100"/>
            <a:ext cx="2600325" cy="1733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0B88-06BA-9C35-7743-AC799825D918}"/>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Day to Day Statutes that Govern Municipal Functions</a:t>
            </a:r>
          </a:p>
        </p:txBody>
      </p:sp>
      <p:sp>
        <p:nvSpPr>
          <p:cNvPr id="3" name="Text Placeholder 2">
            <a:extLst>
              <a:ext uri="{FF2B5EF4-FFF2-40B4-BE49-F238E27FC236}">
                <a16:creationId xmlns:a16="http://schemas.microsoft.com/office/drawing/2014/main" id="{FE06A8CD-8618-E6C2-3FC1-7E3B7B67F977}"/>
              </a:ext>
            </a:extLst>
          </p:cNvPr>
          <p:cNvSpPr>
            <a:spLocks noGrp="1"/>
          </p:cNvSpPr>
          <p:nvPr>
            <p:ph type="body" idx="1"/>
          </p:nvPr>
        </p:nvSpPr>
        <p:spPr/>
        <p:txBody>
          <a:bodyPr/>
          <a:lstStyle/>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40:48-1 et seq. General and Regulatory Powers</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40A:4-1 Local Bond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40A:4-1 Local Budget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40A:5-1 Local Fiscal Affairs</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40A:9-1 Officers &amp; Employees</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40A:9-22.1 et seq Local Government Ethics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40A:11-1 et seq Local Public Contracts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40A:14-7 et seq Fire &amp; Police </a:t>
            </a:r>
          </a:p>
        </p:txBody>
      </p:sp>
      <p:sp>
        <p:nvSpPr>
          <p:cNvPr id="4" name="Text Placeholder 3">
            <a:extLst>
              <a:ext uri="{FF2B5EF4-FFF2-40B4-BE49-F238E27FC236}">
                <a16:creationId xmlns:a16="http://schemas.microsoft.com/office/drawing/2014/main" id="{D7EE79BD-A9D5-8333-146D-0D30D4431C7C}"/>
              </a:ext>
            </a:extLst>
          </p:cNvPr>
          <p:cNvSpPr>
            <a:spLocks noGrp="1"/>
          </p:cNvSpPr>
          <p:nvPr>
            <p:ph type="body" idx="2"/>
          </p:nvPr>
        </p:nvSpPr>
        <p:spPr/>
        <p:txBody>
          <a:bodyPr/>
          <a:lstStyle/>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40:55D-1 et seq Municipal Land Use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10:4-1 et seq Open Public Meetings Act</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47:1-1 et seq Open Public Records Act</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40:56-1 Local &amp; other improvements/assessments therefor</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N.J.S.A. 40A:12-1 et seq Local Lands and Buildings Law</a:t>
            </a:r>
          </a:p>
          <a:p>
            <a:pPr marL="86360" indent="0">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Title 39</a:t>
            </a:r>
          </a:p>
        </p:txBody>
      </p:sp>
    </p:spTree>
    <p:extLst>
      <p:ext uri="{BB962C8B-B14F-4D97-AF65-F5344CB8AC3E}">
        <p14:creationId xmlns:p14="http://schemas.microsoft.com/office/powerpoint/2010/main" val="2633180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66C3-8278-F8BB-09D8-755BB7A733C6}"/>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Meetings Act </a:t>
            </a:r>
          </a:p>
        </p:txBody>
      </p:sp>
      <p:sp>
        <p:nvSpPr>
          <p:cNvPr id="5" name="Text Placeholder 4">
            <a:extLst>
              <a:ext uri="{FF2B5EF4-FFF2-40B4-BE49-F238E27FC236}">
                <a16:creationId xmlns:a16="http://schemas.microsoft.com/office/drawing/2014/main" id="{4FCB7864-37C2-C985-F25E-C2C840769E93}"/>
              </a:ext>
            </a:extLst>
          </p:cNvPr>
          <p:cNvSpPr>
            <a:spLocks noGrp="1"/>
          </p:cNvSpPr>
          <p:nvPr>
            <p:ph type="body" idx="1"/>
          </p:nvPr>
        </p:nvSpPr>
        <p:spPr/>
        <p:txBody>
          <a:bodyPr/>
          <a:lstStyle/>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The “Sunshine Law,” otherwise known as the Open Public Meetings Act (OPMA), gives the public the right to be present at meetings of public bodies and to witness in full detail the deliberation, policy formulation and decision making of public bodies. Law became effective on January 19, 1976 (P.L. 1976, c. 231)</a:t>
            </a:r>
          </a:p>
          <a:p>
            <a:pPr marL="66040" indent="0">
              <a:buNone/>
            </a:pPr>
            <a:r>
              <a:rPr lang="en-US" sz="1200" b="1" dirty="0">
                <a:latin typeface="Calibri" panose="020F0502020204030204" pitchFamily="34" charset="0"/>
                <a:ea typeface="Calibri" panose="020F0502020204030204" pitchFamily="34" charset="0"/>
                <a:cs typeface="Calibri" panose="020F0502020204030204" pitchFamily="34" charset="0"/>
              </a:rPr>
              <a:t>What does the Sunshine Law require?</a:t>
            </a: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The Sunshine Law requires public bodies to provide the public with:</a:t>
            </a:r>
          </a:p>
          <a:p>
            <a:r>
              <a:rPr lang="en-US" sz="1200" dirty="0">
                <a:latin typeface="Calibri" panose="020F0502020204030204" pitchFamily="34" charset="0"/>
                <a:ea typeface="Calibri" panose="020F0502020204030204" pitchFamily="34" charset="0"/>
                <a:cs typeface="Calibri" panose="020F0502020204030204" pitchFamily="34" charset="0"/>
              </a:rPr>
              <a:t>Adequate advance notice of all its meetings;</a:t>
            </a:r>
          </a:p>
          <a:p>
            <a:r>
              <a:rPr lang="en-US" sz="1200" dirty="0">
                <a:latin typeface="Calibri" panose="020F0502020204030204" pitchFamily="34" charset="0"/>
                <a:ea typeface="Calibri" panose="020F0502020204030204" pitchFamily="34" charset="0"/>
                <a:cs typeface="Calibri" panose="020F0502020204030204" pitchFamily="34" charset="0"/>
              </a:rPr>
              <a:t>The right to attend its meetings; and</a:t>
            </a:r>
          </a:p>
          <a:p>
            <a:r>
              <a:rPr lang="en-US" sz="1200" dirty="0">
                <a:latin typeface="Calibri" panose="020F0502020204030204" pitchFamily="34" charset="0"/>
                <a:ea typeface="Calibri" panose="020F0502020204030204" pitchFamily="34" charset="0"/>
                <a:cs typeface="Calibri" panose="020F0502020204030204" pitchFamily="34" charset="0"/>
              </a:rPr>
              <a:t>Reasonably comprehensive minutes of all meetings.</a:t>
            </a:r>
          </a:p>
          <a:p>
            <a:pPr marL="66040" indent="0">
              <a:buNone/>
            </a:pPr>
            <a:r>
              <a:rPr lang="en-US" sz="1200" b="1" dirty="0">
                <a:latin typeface="Calibri" panose="020F0502020204030204" pitchFamily="34" charset="0"/>
                <a:ea typeface="Calibri" panose="020F0502020204030204" pitchFamily="34" charset="0"/>
                <a:cs typeface="Calibri" panose="020F0502020204030204" pitchFamily="34" charset="0"/>
              </a:rPr>
              <a:t>Who is covered under the Sunshine Law?</a:t>
            </a:r>
          </a:p>
          <a:p>
            <a:r>
              <a:rPr lang="en-US" sz="1200" dirty="0">
                <a:latin typeface="Calibri" panose="020F0502020204030204" pitchFamily="34" charset="0"/>
                <a:ea typeface="Calibri" panose="020F0502020204030204" pitchFamily="34" charset="0"/>
                <a:cs typeface="Calibri" panose="020F0502020204030204" pitchFamily="34" charset="0"/>
              </a:rPr>
              <a:t>The law applies to any “public body” of the state, county, or municipal level of government. </a:t>
            </a:r>
            <a:r>
              <a:rPr lang="en-US" sz="1200" b="1" dirty="0">
                <a:latin typeface="Calibri" panose="020F0502020204030204" pitchFamily="34" charset="0"/>
                <a:ea typeface="Calibri" panose="020F0502020204030204" pitchFamily="34" charset="0"/>
                <a:cs typeface="Calibri" panose="020F0502020204030204" pitchFamily="34" charset="0"/>
              </a:rPr>
              <a:t>N.J.S.A. 10:4-7</a:t>
            </a:r>
          </a:p>
          <a:p>
            <a:r>
              <a:rPr lang="en-US" sz="1200" dirty="0">
                <a:latin typeface="Calibri" panose="020F0502020204030204" pitchFamily="34" charset="0"/>
                <a:ea typeface="Calibri" panose="020F0502020204030204" pitchFamily="34" charset="0"/>
                <a:cs typeface="Calibri" panose="020F0502020204030204" pitchFamily="34" charset="0"/>
              </a:rPr>
              <a:t>A “public body” is defined as any commission, authority, board, council, committee or group of two or more organized under the laws of this state that:</a:t>
            </a:r>
          </a:p>
          <a:p>
            <a:r>
              <a:rPr lang="en-US" sz="1200" dirty="0">
                <a:latin typeface="Calibri" panose="020F0502020204030204" pitchFamily="34" charset="0"/>
                <a:ea typeface="Calibri" panose="020F0502020204030204" pitchFamily="34" charset="0"/>
                <a:cs typeface="Calibri" panose="020F0502020204030204" pitchFamily="34" charset="0"/>
              </a:rPr>
              <a:t>Is collectively empowered as a voting body and performs a public governmental function affecting the rights, duties, obligations, privileges, benefits, or other legal relations of any person; or</a:t>
            </a:r>
          </a:p>
          <a:p>
            <a:r>
              <a:rPr lang="en-US" sz="1200" dirty="0">
                <a:latin typeface="Calibri" panose="020F0502020204030204" pitchFamily="34" charset="0"/>
                <a:ea typeface="Calibri" panose="020F0502020204030204" pitchFamily="34" charset="0"/>
                <a:cs typeface="Calibri" panose="020F0502020204030204" pitchFamily="34" charset="0"/>
              </a:rPr>
              <a:t>Is collectively authorized to spend public funds.</a:t>
            </a:r>
          </a:p>
          <a:p>
            <a:r>
              <a:rPr lang="en-US" sz="1200" dirty="0">
                <a:latin typeface="Calibri" panose="020F0502020204030204" pitchFamily="34" charset="0"/>
                <a:ea typeface="Calibri" panose="020F0502020204030204" pitchFamily="34" charset="0"/>
                <a:cs typeface="Calibri" panose="020F0502020204030204" pitchFamily="34" charset="0"/>
              </a:rPr>
              <a:t>The law does not apply to the judiciary, juries, parole boards, the State Commission of Investigation, the Apportionment Commission, political party committees or any purely advisory committees.</a:t>
            </a:r>
          </a:p>
          <a:p>
            <a:pPr marL="66040" indent="0">
              <a:buNone/>
            </a:pPr>
            <a:r>
              <a:rPr lang="en-US" sz="1200" b="1" dirty="0">
                <a:latin typeface="Calibri" panose="020F0502020204030204" pitchFamily="34" charset="0"/>
                <a:ea typeface="Calibri" panose="020F0502020204030204" pitchFamily="34" charset="0"/>
                <a:cs typeface="Calibri" panose="020F0502020204030204" pitchFamily="34" charset="0"/>
              </a:rPr>
              <a:t>What meetings are subject to the Sunshine Law?</a:t>
            </a: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A public body’s meeting is subject to the law if it is:</a:t>
            </a:r>
          </a:p>
          <a:p>
            <a:r>
              <a:rPr lang="en-US" sz="1200" dirty="0">
                <a:latin typeface="Calibri" panose="020F0502020204030204" pitchFamily="34" charset="0"/>
                <a:ea typeface="Calibri" panose="020F0502020204030204" pitchFamily="34" charset="0"/>
                <a:cs typeface="Calibri" panose="020F0502020204030204" pitchFamily="34" charset="0"/>
              </a:rPr>
              <a:t>Open to all the public body’s members;</a:t>
            </a:r>
          </a:p>
          <a:p>
            <a:r>
              <a:rPr lang="en-US" sz="1200" dirty="0">
                <a:latin typeface="Calibri" panose="020F0502020204030204" pitchFamily="34" charset="0"/>
                <a:ea typeface="Calibri" panose="020F0502020204030204" pitchFamily="34" charset="0"/>
                <a:cs typeface="Calibri" panose="020F0502020204030204" pitchFamily="34" charset="0"/>
              </a:rPr>
              <a:t>Attended by an effective majority of the members of that public body, regardless of whether they attend in person or by telephone or other means of communication; and</a:t>
            </a:r>
          </a:p>
          <a:p>
            <a:r>
              <a:rPr lang="en-US" sz="1200" dirty="0">
                <a:latin typeface="Calibri" panose="020F0502020204030204" pitchFamily="34" charset="0"/>
                <a:ea typeface="Calibri" panose="020F0502020204030204" pitchFamily="34" charset="0"/>
                <a:cs typeface="Calibri" panose="020F0502020204030204" pitchFamily="34" charset="0"/>
              </a:rPr>
              <a:t>Held with the intent to discuss or act upon public business.</a:t>
            </a:r>
          </a:p>
          <a:p>
            <a:pPr marL="66040" indent="0">
              <a:buNone/>
            </a:pPr>
            <a:endParaRPr lang="en-US" dirty="0"/>
          </a:p>
        </p:txBody>
      </p:sp>
    </p:spTree>
    <p:extLst>
      <p:ext uri="{BB962C8B-B14F-4D97-AF65-F5344CB8AC3E}">
        <p14:creationId xmlns:p14="http://schemas.microsoft.com/office/powerpoint/2010/main" val="1237571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A3DB-8C55-9C7B-958B-B04F5D8E4185}"/>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Meetings Act</a:t>
            </a:r>
          </a:p>
        </p:txBody>
      </p:sp>
      <p:sp>
        <p:nvSpPr>
          <p:cNvPr id="5" name="Text Placeholder 4">
            <a:extLst>
              <a:ext uri="{FF2B5EF4-FFF2-40B4-BE49-F238E27FC236}">
                <a16:creationId xmlns:a16="http://schemas.microsoft.com/office/drawing/2014/main" id="{4B9C743A-5E39-CB4E-EDB2-BB8478A6CAC1}"/>
              </a:ext>
            </a:extLst>
          </p:cNvPr>
          <p:cNvSpPr>
            <a:spLocks noGrp="1"/>
          </p:cNvSpPr>
          <p:nvPr>
            <p:ph type="body" idx="1"/>
          </p:nvPr>
        </p:nvSpPr>
        <p:spPr/>
        <p: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Are all meetings open to the public?</a:t>
            </a: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The Sunshine Law generally requires all meetings of public bodies to be open. However, a public body may exclude the public from portions of a meeting, commonly referred to as “executive” or “closed” sessions. </a:t>
            </a:r>
            <a:r>
              <a:rPr lang="en-US" sz="1200" b="1" dirty="0">
                <a:latin typeface="Calibri" panose="020F0502020204030204" pitchFamily="34" charset="0"/>
                <a:ea typeface="Calibri" panose="020F0502020204030204" pitchFamily="34" charset="0"/>
                <a:cs typeface="Calibri" panose="020F0502020204030204" pitchFamily="34" charset="0"/>
              </a:rPr>
              <a:t>N.J.S.A. 10:4-12</a:t>
            </a:r>
          </a:p>
          <a:p>
            <a:pPr marL="66040"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Before going into a closed session, a public body must first adopt a resolution at a meeting which is open to the public stating:</a:t>
            </a:r>
          </a:p>
          <a:p>
            <a:r>
              <a:rPr lang="en-US" sz="1200" dirty="0">
                <a:latin typeface="Calibri" panose="020F0502020204030204" pitchFamily="34" charset="0"/>
                <a:ea typeface="Calibri" panose="020F0502020204030204" pitchFamily="34" charset="0"/>
                <a:cs typeface="Calibri" panose="020F0502020204030204" pitchFamily="34" charset="0"/>
              </a:rPr>
              <a:t>The general nature of what will be discussed in the closed session; and</a:t>
            </a:r>
          </a:p>
          <a:p>
            <a:r>
              <a:rPr lang="en-US" sz="1200" dirty="0">
                <a:latin typeface="Calibri" panose="020F0502020204030204" pitchFamily="34" charset="0"/>
                <a:ea typeface="Calibri" panose="020F0502020204030204" pitchFamily="34" charset="0"/>
                <a:cs typeface="Calibri" panose="020F0502020204030204" pitchFamily="34" charset="0"/>
              </a:rPr>
              <a:t>The time when the information discussed in private will be disclosed to the public.</a:t>
            </a:r>
          </a:p>
          <a:p>
            <a:pPr marL="66040" indent="0">
              <a:buNone/>
            </a:pP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sz="1200" b="1" dirty="0">
                <a:latin typeface="Calibri" panose="020F0502020204030204" pitchFamily="34" charset="0"/>
                <a:ea typeface="Calibri" panose="020F0502020204030204" pitchFamily="34" charset="0"/>
                <a:cs typeface="Calibri" panose="020F0502020204030204" pitchFamily="34" charset="0"/>
              </a:rPr>
              <a:t>When can public bodies exclude the public from a meeting?</a:t>
            </a: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The Sunshine Law allows public bodies to exclude the public when discussing:</a:t>
            </a:r>
          </a:p>
          <a:p>
            <a:r>
              <a:rPr lang="en-US" sz="1200" dirty="0">
                <a:latin typeface="Calibri" panose="020F0502020204030204" pitchFamily="34" charset="0"/>
                <a:ea typeface="Calibri" panose="020F0502020204030204" pitchFamily="34" charset="0"/>
                <a:cs typeface="Calibri" panose="020F0502020204030204" pitchFamily="34" charset="0"/>
              </a:rPr>
              <a:t>Matters considered confidential by law or court rule;</a:t>
            </a:r>
          </a:p>
          <a:p>
            <a:r>
              <a:rPr lang="en-US" sz="1200" dirty="0">
                <a:latin typeface="Calibri" panose="020F0502020204030204" pitchFamily="34" charset="0"/>
                <a:ea typeface="Calibri" panose="020F0502020204030204" pitchFamily="34" charset="0"/>
                <a:cs typeface="Calibri" panose="020F0502020204030204" pitchFamily="34" charset="0"/>
              </a:rPr>
              <a:t>Matters that would diminish the chances of receiving federal funds if released to the public;</a:t>
            </a:r>
          </a:p>
          <a:p>
            <a:r>
              <a:rPr lang="en-US" sz="1200" dirty="0">
                <a:latin typeface="Calibri" panose="020F0502020204030204" pitchFamily="34" charset="0"/>
                <a:ea typeface="Calibri" panose="020F0502020204030204" pitchFamily="34" charset="0"/>
                <a:cs typeface="Calibri" panose="020F0502020204030204" pitchFamily="34" charset="0"/>
              </a:rPr>
              <a:t>Material which would constitute an unwarranted invasion of individual privacy;</a:t>
            </a:r>
          </a:p>
          <a:p>
            <a:r>
              <a:rPr lang="en-US" sz="1200" dirty="0">
                <a:latin typeface="Calibri" panose="020F0502020204030204" pitchFamily="34" charset="0"/>
                <a:ea typeface="Calibri" panose="020F0502020204030204" pitchFamily="34" charset="0"/>
                <a:cs typeface="Calibri" panose="020F0502020204030204" pitchFamily="34" charset="0"/>
              </a:rPr>
              <a:t>Collective bargaining agreements, including negotiations about them;</a:t>
            </a:r>
          </a:p>
          <a:p>
            <a:r>
              <a:rPr lang="en-US" sz="1200" dirty="0">
                <a:latin typeface="Calibri" panose="020F0502020204030204" pitchFamily="34" charset="0"/>
                <a:ea typeface="Calibri" panose="020F0502020204030204" pitchFamily="34" charset="0"/>
                <a:cs typeface="Calibri" panose="020F0502020204030204" pitchFamily="34" charset="0"/>
              </a:rPr>
              <a:t>Matters involving investments of or real estate transactions with public funds, or the setting of banking rates, where disclosure of information could adversely affect the public interest;</a:t>
            </a:r>
          </a:p>
          <a:p>
            <a:r>
              <a:rPr lang="en-US" sz="1200" dirty="0">
                <a:latin typeface="Calibri" panose="020F0502020204030204" pitchFamily="34" charset="0"/>
                <a:ea typeface="Calibri" panose="020F0502020204030204" pitchFamily="34" charset="0"/>
                <a:cs typeface="Calibri" panose="020F0502020204030204" pitchFamily="34" charset="0"/>
              </a:rPr>
              <a:t>Tactics and techniques used in protecting the safety and property of the public and investigations of violations or possible violations of the law; Pending or anticipated litigation or contract negotiations involving the public body, and matters covered by the attorney-client privilege;</a:t>
            </a:r>
          </a:p>
          <a:p>
            <a:r>
              <a:rPr lang="en-US" sz="1200" dirty="0">
                <a:latin typeface="Calibri" panose="020F0502020204030204" pitchFamily="34" charset="0"/>
                <a:ea typeface="Calibri" panose="020F0502020204030204" pitchFamily="34" charset="0"/>
                <a:cs typeface="Calibri" panose="020F0502020204030204" pitchFamily="34" charset="0"/>
              </a:rPr>
              <a:t>Personnel matters including the employment, appointment or termination of current or prospective employees (unless affected individuals request for the matter be discussed); or</a:t>
            </a:r>
          </a:p>
          <a:p>
            <a:r>
              <a:rPr lang="en-US" sz="1200" dirty="0">
                <a:latin typeface="Calibri" panose="020F0502020204030204" pitchFamily="34" charset="0"/>
                <a:ea typeface="Calibri" panose="020F0502020204030204" pitchFamily="34" charset="0"/>
                <a:cs typeface="Calibri" panose="020F0502020204030204" pitchFamily="34" charset="0"/>
              </a:rPr>
              <a:t>Deliberations that could result in a fine or the suspension or loss of a license or permit (but only after an initial public hearing on that subject).</a:t>
            </a:r>
          </a:p>
          <a:p>
            <a:pPr marL="66040" indent="0">
              <a:buNone/>
            </a:pPr>
            <a:endParaRPr lang="en-US" sz="1200" dirty="0"/>
          </a:p>
        </p:txBody>
      </p:sp>
    </p:spTree>
    <p:extLst>
      <p:ext uri="{BB962C8B-B14F-4D97-AF65-F5344CB8AC3E}">
        <p14:creationId xmlns:p14="http://schemas.microsoft.com/office/powerpoint/2010/main" val="2387137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48A1-3D98-0FED-55C2-FDFC341BA4DC}"/>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Meetings Act </a:t>
            </a:r>
          </a:p>
        </p:txBody>
      </p:sp>
      <p:sp>
        <p:nvSpPr>
          <p:cNvPr id="5" name="Text Placeholder 4">
            <a:extLst>
              <a:ext uri="{FF2B5EF4-FFF2-40B4-BE49-F238E27FC236}">
                <a16:creationId xmlns:a16="http://schemas.microsoft.com/office/drawing/2014/main" id="{08BE824C-A2B9-AEC6-D3BF-A04E770E6198}"/>
              </a:ext>
            </a:extLst>
          </p:cNvPr>
          <p:cNvSpPr>
            <a:spLocks noGrp="1"/>
          </p:cNvSpPr>
          <p:nvPr>
            <p:ph type="body" idx="1"/>
          </p:nvPr>
        </p:nvSpPr>
        <p:spPr/>
        <p:txBody>
          <a:bodyPr/>
          <a:lstStyle/>
          <a:p>
            <a:pPr marL="66040" indent="0">
              <a:buNone/>
            </a:pPr>
            <a:r>
              <a:rPr lang="en-US" sz="2400" b="1" dirty="0">
                <a:latin typeface="Calibri" panose="020F0502020204030204" pitchFamily="34" charset="0"/>
                <a:ea typeface="Calibri" panose="020F0502020204030204" pitchFamily="34" charset="0"/>
                <a:cs typeface="Calibri" panose="020F0502020204030204" pitchFamily="34" charset="0"/>
              </a:rPr>
              <a:t>How much advance notice is required?</a:t>
            </a:r>
          </a:p>
          <a:p>
            <a:pPr algn="just"/>
            <a:r>
              <a:rPr lang="en-US" sz="1600" dirty="0">
                <a:latin typeface="Calibri" panose="020F0502020204030204" pitchFamily="34" charset="0"/>
                <a:ea typeface="Calibri" panose="020F0502020204030204" pitchFamily="34" charset="0"/>
                <a:cs typeface="Calibri" panose="020F0502020204030204" pitchFamily="34" charset="0"/>
              </a:rPr>
              <a:t>Public bodies are required to provide the public with “adequate notice” of all their meetings. Adequate notice may be provided:</a:t>
            </a:r>
          </a:p>
          <a:p>
            <a:pPr algn="just"/>
            <a:r>
              <a:rPr lang="en-US" sz="1600" dirty="0">
                <a:latin typeface="Calibri" panose="020F0502020204030204" pitchFamily="34" charset="0"/>
                <a:ea typeface="Calibri" panose="020F0502020204030204" pitchFamily="34" charset="0"/>
                <a:cs typeface="Calibri" panose="020F0502020204030204" pitchFamily="34" charset="0"/>
              </a:rPr>
              <a:t>On an annual basis; or</a:t>
            </a:r>
          </a:p>
          <a:p>
            <a:pPr algn="just"/>
            <a:r>
              <a:rPr lang="en-US" sz="1600" dirty="0">
                <a:latin typeface="Calibri" panose="020F0502020204030204" pitchFamily="34" charset="0"/>
                <a:ea typeface="Calibri" panose="020F0502020204030204" pitchFamily="34" charset="0"/>
                <a:cs typeface="Calibri" panose="020F0502020204030204" pitchFamily="34" charset="0"/>
              </a:rPr>
              <a:t>At least 48 hours prior to each meeting.</a:t>
            </a:r>
          </a:p>
          <a:p>
            <a:pPr algn="just"/>
            <a:r>
              <a:rPr lang="en-US" sz="1600" dirty="0">
                <a:latin typeface="Calibri" panose="020F0502020204030204" pitchFamily="34" charset="0"/>
                <a:ea typeface="Calibri" panose="020F0502020204030204" pitchFamily="34" charset="0"/>
                <a:cs typeface="Calibri" panose="020F0502020204030204" pitchFamily="34" charset="0"/>
              </a:rPr>
              <a:t>Public bodies providing annual notice must provide the time, date, and location (if known) of each meeting, within seven days of the annual organization or reorganization meeting of the public body. If there is no organization or reorganization meeting, such a notice must be provided by January 10th.</a:t>
            </a:r>
          </a:p>
          <a:p>
            <a:pPr algn="just"/>
            <a:r>
              <a:rPr lang="en-US" sz="1600" dirty="0">
                <a:latin typeface="Calibri" panose="020F0502020204030204" pitchFamily="34" charset="0"/>
                <a:ea typeface="Calibri" panose="020F0502020204030204" pitchFamily="34" charset="0"/>
                <a:cs typeface="Calibri" panose="020F0502020204030204" pitchFamily="34" charset="0"/>
              </a:rPr>
              <a:t>If a public body wishes to reschedule a meeting or convene a meeting not listed on the annual notice, it must provide 48 hours notice. The notice must contain the time, date, location and, to the extent known, the agenda of the meeting.</a:t>
            </a:r>
          </a:p>
          <a:p>
            <a:pPr algn="just"/>
            <a:r>
              <a:rPr lang="en-US" sz="1600" dirty="0">
                <a:latin typeface="Calibri" panose="020F0502020204030204" pitchFamily="34" charset="0"/>
                <a:ea typeface="Calibri" panose="020F0502020204030204" pitchFamily="34" charset="0"/>
                <a:cs typeface="Calibri" panose="020F0502020204030204" pitchFamily="34" charset="0"/>
              </a:rPr>
              <a:t>All notices must be:</a:t>
            </a:r>
          </a:p>
          <a:p>
            <a:pPr algn="just"/>
            <a:r>
              <a:rPr lang="en-US" sz="1600" dirty="0">
                <a:latin typeface="Calibri" panose="020F0502020204030204" pitchFamily="34" charset="0"/>
                <a:ea typeface="Calibri" panose="020F0502020204030204" pitchFamily="34" charset="0"/>
                <a:cs typeface="Calibri" panose="020F0502020204030204" pitchFamily="34" charset="0"/>
              </a:rPr>
              <a:t>Posted in at least one public place reserved for public announcements;</a:t>
            </a:r>
          </a:p>
          <a:p>
            <a:pPr algn="just"/>
            <a:r>
              <a:rPr lang="en-US" sz="1600" dirty="0">
                <a:latin typeface="Calibri" panose="020F0502020204030204" pitchFamily="34" charset="0"/>
                <a:ea typeface="Calibri" panose="020F0502020204030204" pitchFamily="34" charset="0"/>
                <a:cs typeface="Calibri" panose="020F0502020204030204" pitchFamily="34" charset="0"/>
              </a:rPr>
              <a:t>Published in two newspapers; </a:t>
            </a:r>
            <a:r>
              <a:rPr lang="en-US" sz="1600" b="1" i="1" u="sng" dirty="0">
                <a:highlight>
                  <a:srgbClr val="FFFF00"/>
                </a:highlight>
                <a:latin typeface="Calibri" panose="020F0502020204030204" pitchFamily="34" charset="0"/>
                <a:ea typeface="Calibri" panose="020F0502020204030204" pitchFamily="34" charset="0"/>
                <a:cs typeface="Calibri" panose="020F0502020204030204" pitchFamily="34" charset="0"/>
              </a:rPr>
              <a:t>Note: New Publishing Law that takes effect March 1</a:t>
            </a:r>
            <a:r>
              <a:rPr lang="en-US" sz="1600" b="1" i="1" u="sng" baseline="30000" dirty="0">
                <a:highlight>
                  <a:srgbClr val="FFFF00"/>
                </a:highlight>
                <a:latin typeface="Calibri" panose="020F0502020204030204" pitchFamily="34" charset="0"/>
                <a:ea typeface="Calibri" panose="020F0502020204030204" pitchFamily="34" charset="0"/>
                <a:cs typeface="Calibri" panose="020F0502020204030204" pitchFamily="34" charset="0"/>
              </a:rPr>
              <a:t>st</a:t>
            </a:r>
            <a:r>
              <a:rPr lang="en-US" sz="1600" b="1" i="1" u="sng" dirty="0">
                <a:highlight>
                  <a:srgbClr val="FFFF00"/>
                </a:highlight>
                <a:latin typeface="Calibri" panose="020F0502020204030204" pitchFamily="34" charset="0"/>
                <a:ea typeface="Calibri" panose="020F0502020204030204" pitchFamily="34" charset="0"/>
                <a:cs typeface="Calibri" panose="020F0502020204030204" pitchFamily="34" charset="0"/>
              </a:rPr>
              <a:t> </a:t>
            </a:r>
          </a:p>
          <a:p>
            <a:pPr algn="just"/>
            <a:r>
              <a:rPr lang="en-US" sz="1600" dirty="0">
                <a:latin typeface="Calibri" panose="020F0502020204030204" pitchFamily="34" charset="0"/>
                <a:ea typeface="Calibri" panose="020F0502020204030204" pitchFamily="34" charset="0"/>
                <a:cs typeface="Calibri" panose="020F0502020204030204" pitchFamily="34" charset="0"/>
              </a:rPr>
              <a:t>Filed with appropriate Municipal or County Clerk or the Secretary of State if the public body has statewide authority;</a:t>
            </a:r>
          </a:p>
          <a:p>
            <a:pPr algn="just"/>
            <a:r>
              <a:rPr lang="en-US" sz="1600" dirty="0">
                <a:latin typeface="Calibri" panose="020F0502020204030204" pitchFamily="34" charset="0"/>
                <a:ea typeface="Calibri" panose="020F0502020204030204" pitchFamily="34" charset="0"/>
                <a:cs typeface="Calibri" panose="020F0502020204030204" pitchFamily="34" charset="0"/>
              </a:rPr>
              <a:t>Mailed to any person upon request.</a:t>
            </a:r>
          </a:p>
          <a:p>
            <a:pPr marL="66040" indent="0">
              <a:buNone/>
            </a:pPr>
            <a:endParaRPr lang="en-US" dirty="0"/>
          </a:p>
        </p:txBody>
      </p:sp>
    </p:spTree>
    <p:extLst>
      <p:ext uri="{BB962C8B-B14F-4D97-AF65-F5344CB8AC3E}">
        <p14:creationId xmlns:p14="http://schemas.microsoft.com/office/powerpoint/2010/main" val="712647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FA0C5-8D5A-C541-FB1E-648467486134}"/>
              </a:ext>
            </a:extLst>
          </p:cNvPr>
          <p:cNvSpPr>
            <a:spLocks noGrp="1"/>
          </p:cNvSpPr>
          <p:nvPr>
            <p:ph type="title"/>
          </p:nvPr>
        </p:nvSpPr>
        <p:spPr/>
        <p:txBody>
          <a:bodyPr/>
          <a:lstStyle/>
          <a:p>
            <a:pPr algn="ctr"/>
            <a:r>
              <a:rPr lang="en-US" dirty="0">
                <a:solidFill>
                  <a:srgbClr val="0070C0"/>
                </a:solidFill>
              </a:rPr>
              <a:t>Open Public Meetings Act</a:t>
            </a:r>
          </a:p>
        </p:txBody>
      </p:sp>
      <p:sp>
        <p:nvSpPr>
          <p:cNvPr id="5" name="Text Placeholder 4">
            <a:extLst>
              <a:ext uri="{FF2B5EF4-FFF2-40B4-BE49-F238E27FC236}">
                <a16:creationId xmlns:a16="http://schemas.microsoft.com/office/drawing/2014/main" id="{323F0F8A-5B24-B127-D28B-9D0B66FF98AA}"/>
              </a:ext>
            </a:extLst>
          </p:cNvPr>
          <p:cNvSpPr>
            <a:spLocks noGrp="1"/>
          </p:cNvSpPr>
          <p:nvPr>
            <p:ph type="body" idx="1"/>
          </p:nvPr>
        </p:nvSpPr>
        <p:spPr/>
        <p:txBody>
          <a:bodyPr/>
          <a:lstStyle/>
          <a:p>
            <a:pPr marL="66040" indent="0">
              <a:buNone/>
            </a:pPr>
            <a:r>
              <a:rPr lang="en-US" sz="2400" b="1" dirty="0">
                <a:latin typeface="Calibri" panose="020F0502020204030204" pitchFamily="34" charset="0"/>
                <a:ea typeface="Calibri" panose="020F0502020204030204" pitchFamily="34" charset="0"/>
                <a:cs typeface="Calibri" panose="020F0502020204030204" pitchFamily="34" charset="0"/>
              </a:rPr>
              <a:t>What if an urgent matter arises?</a:t>
            </a:r>
          </a:p>
          <a:p>
            <a:pPr algn="just"/>
            <a:r>
              <a:rPr lang="en-US" sz="1600" dirty="0">
                <a:latin typeface="Calibri" panose="020F0502020204030204" pitchFamily="34" charset="0"/>
                <a:ea typeface="Calibri" panose="020F0502020204030204" pitchFamily="34" charset="0"/>
                <a:cs typeface="Calibri" panose="020F0502020204030204" pitchFamily="34" charset="0"/>
              </a:rPr>
              <a:t>A public body should provide adequate notice for all meetings, but may convene without notice if all of the following criteria are met:</a:t>
            </a:r>
          </a:p>
          <a:p>
            <a:pPr algn="just"/>
            <a:r>
              <a:rPr lang="en-US" sz="1600" dirty="0">
                <a:latin typeface="Calibri" panose="020F0502020204030204" pitchFamily="34" charset="0"/>
                <a:ea typeface="Calibri" panose="020F0502020204030204" pitchFamily="34" charset="0"/>
                <a:cs typeface="Calibri" panose="020F0502020204030204" pitchFamily="34" charset="0"/>
              </a:rPr>
              <a:t>Three-quarters of the members present vote in favor of conducting a meeting without notice;</a:t>
            </a:r>
          </a:p>
          <a:p>
            <a:pPr algn="just"/>
            <a:r>
              <a:rPr lang="en-US" sz="1600" dirty="0">
                <a:latin typeface="Calibri" panose="020F0502020204030204" pitchFamily="34" charset="0"/>
                <a:ea typeface="Calibri" panose="020F0502020204030204" pitchFamily="34" charset="0"/>
                <a:cs typeface="Calibri" panose="020F0502020204030204" pitchFamily="34" charset="0"/>
              </a:rPr>
              <a:t>The meeting is required to deal with urgent or important matters and a delay for the purpose of providing adequate notice would likely result in substantial harm to the public interest;</a:t>
            </a:r>
          </a:p>
          <a:p>
            <a:pPr algn="just"/>
            <a:r>
              <a:rPr lang="en-US" sz="1600" dirty="0">
                <a:latin typeface="Calibri" panose="020F0502020204030204" pitchFamily="34" charset="0"/>
                <a:ea typeface="Calibri" panose="020F0502020204030204" pitchFamily="34" charset="0"/>
                <a:cs typeface="Calibri" panose="020F0502020204030204" pitchFamily="34" charset="0"/>
              </a:rPr>
              <a:t>The meeting is limited to only the urgent and important matters;</a:t>
            </a:r>
          </a:p>
          <a:p>
            <a:pPr algn="just"/>
            <a:r>
              <a:rPr lang="en-US" sz="1600" dirty="0">
                <a:latin typeface="Calibri" panose="020F0502020204030204" pitchFamily="34" charset="0"/>
                <a:ea typeface="Calibri" panose="020F0502020204030204" pitchFamily="34" charset="0"/>
                <a:cs typeface="Calibri" panose="020F0502020204030204" pitchFamily="34" charset="0"/>
              </a:rPr>
              <a:t>Notice of the meeting is provided as soon as possible; and</a:t>
            </a:r>
          </a:p>
          <a:p>
            <a:pPr algn="just"/>
            <a:r>
              <a:rPr lang="en-US" sz="1600" dirty="0">
                <a:latin typeface="Calibri" panose="020F0502020204030204" pitchFamily="34" charset="0"/>
                <a:ea typeface="Calibri" panose="020F0502020204030204" pitchFamily="34" charset="0"/>
                <a:cs typeface="Calibri" panose="020F0502020204030204" pitchFamily="34" charset="0"/>
              </a:rPr>
              <a:t>The need for such a meeting could not have been reasonably foreseen at a time when adequate notice could have been provided, or such need could have been foreseen and the public body subsequently provides reason(s) why adequate notice was not provided.</a:t>
            </a:r>
          </a:p>
          <a:p>
            <a:pPr algn="just"/>
            <a:r>
              <a:rPr lang="en-US" sz="1600" dirty="0">
                <a:latin typeface="Calibri" panose="020F0502020204030204" pitchFamily="34" charset="0"/>
                <a:ea typeface="Calibri" panose="020F0502020204030204" pitchFamily="34" charset="0"/>
                <a:cs typeface="Calibri" panose="020F0502020204030204" pitchFamily="34" charset="0"/>
              </a:rPr>
              <a:t>Public bodies are required to provide a statement in the meeting minutes detailing the urgent matters, the time, place and manner, that notice was provided and other information related to the criteria listed above.</a:t>
            </a:r>
          </a:p>
          <a:p>
            <a:pPr marL="66040" indent="0">
              <a:buNone/>
            </a:pPr>
            <a:endParaRPr lang="en-US" dirty="0"/>
          </a:p>
        </p:txBody>
      </p:sp>
    </p:spTree>
    <p:extLst>
      <p:ext uri="{BB962C8B-B14F-4D97-AF65-F5344CB8AC3E}">
        <p14:creationId xmlns:p14="http://schemas.microsoft.com/office/powerpoint/2010/main" val="1164551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9F66-7085-4A49-ED28-7838D77795C4}"/>
              </a:ext>
            </a:extLst>
          </p:cNvPr>
          <p:cNvSpPr>
            <a:spLocks noGrp="1"/>
          </p:cNvSpPr>
          <p:nvPr>
            <p:ph type="title"/>
          </p:nvPr>
        </p:nvSpPr>
        <p:spPr/>
        <p:txBody>
          <a:bodyPr/>
          <a:lstStyle/>
          <a:p>
            <a:pPr algn="ctr"/>
            <a:r>
              <a:rPr lang="en-US" dirty="0">
                <a:solidFill>
                  <a:srgbClr val="0070C0"/>
                </a:solidFill>
              </a:rPr>
              <a:t>Open Public Meetings Act</a:t>
            </a:r>
          </a:p>
        </p:txBody>
      </p:sp>
      <p:sp>
        <p:nvSpPr>
          <p:cNvPr id="5" name="Text Placeholder 4">
            <a:extLst>
              <a:ext uri="{FF2B5EF4-FFF2-40B4-BE49-F238E27FC236}">
                <a16:creationId xmlns:a16="http://schemas.microsoft.com/office/drawing/2014/main" id="{82EB02AE-2E9B-A7B7-0920-0F1B81C1E7C1}"/>
              </a:ext>
            </a:extLst>
          </p:cNvPr>
          <p:cNvSpPr>
            <a:spLocks noGrp="1"/>
          </p:cNvSpPr>
          <p:nvPr>
            <p:ph type="body" idx="1"/>
          </p:nvPr>
        </p:nvSpPr>
        <p:spPr/>
        <p:txBody>
          <a:bodyPr/>
          <a:lstStyle/>
          <a:p>
            <a:r>
              <a:rPr lang="en-US" b="1" dirty="0"/>
              <a:t>What kind of meeting minutes are required?</a:t>
            </a:r>
          </a:p>
          <a:p>
            <a:pPr marL="66040" indent="0">
              <a:buNone/>
            </a:pPr>
            <a:r>
              <a:rPr lang="en-US" dirty="0"/>
              <a:t>Public bodies must keep “reasonably comprehensible” minutes of all their meetings. At a minimum, the minutes must reflect the time and place, members present, subjects considered, actions taken, and the votes of each member. </a:t>
            </a:r>
            <a:r>
              <a:rPr lang="en-US" b="1" i="1" dirty="0"/>
              <a:t>They are not required to be verbatim! </a:t>
            </a:r>
          </a:p>
          <a:p>
            <a:pPr marL="66040" indent="0">
              <a:buNone/>
            </a:pPr>
            <a:endParaRPr lang="en-US" dirty="0"/>
          </a:p>
        </p:txBody>
      </p:sp>
    </p:spTree>
    <p:extLst>
      <p:ext uri="{BB962C8B-B14F-4D97-AF65-F5344CB8AC3E}">
        <p14:creationId xmlns:p14="http://schemas.microsoft.com/office/powerpoint/2010/main" val="153183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0A5256-5E8B-7109-E984-80B14D0FDA33}"/>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Meetings Act</a:t>
            </a:r>
          </a:p>
        </p:txBody>
      </p:sp>
      <p:sp>
        <p:nvSpPr>
          <p:cNvPr id="6" name="Text Placeholder 5">
            <a:extLst>
              <a:ext uri="{FF2B5EF4-FFF2-40B4-BE49-F238E27FC236}">
                <a16:creationId xmlns:a16="http://schemas.microsoft.com/office/drawing/2014/main" id="{471455D7-8CAC-AD29-042C-26B470564C11}"/>
              </a:ext>
            </a:extLst>
          </p:cNvPr>
          <p:cNvSpPr>
            <a:spLocks noGrp="1"/>
          </p:cNvSpPr>
          <p:nvPr>
            <p:ph type="body" idx="1"/>
          </p:nvPr>
        </p:nvSpPr>
        <p:spPr/>
        <p:txBody>
          <a:bodyPr/>
          <a:lstStyle/>
          <a:p>
            <a:pPr lvl="0"/>
            <a:r>
              <a:rPr lang="en-US" dirty="0">
                <a:latin typeface="Calibri" panose="020F0502020204030204" pitchFamily="34" charset="0"/>
                <a:ea typeface="Calibri" panose="020F0502020204030204" pitchFamily="34" charset="0"/>
                <a:cs typeface="Calibri" panose="020F0502020204030204" pitchFamily="34" charset="0"/>
              </a:rPr>
              <a:t>Agendas - Preparation/Distribution</a:t>
            </a:r>
          </a:p>
          <a:p>
            <a:pPr lvl="1">
              <a:spcBef>
                <a:spcPts val="0"/>
              </a:spcBef>
            </a:pPr>
            <a:r>
              <a:rPr lang="en-US" dirty="0">
                <a:latin typeface="Calibri" panose="020F0502020204030204" pitchFamily="34" charset="0"/>
                <a:ea typeface="Calibri" panose="020F0502020204030204" pitchFamily="34" charset="0"/>
                <a:cs typeface="Calibri" panose="020F0502020204030204" pitchFamily="34" charset="0"/>
              </a:rPr>
              <a:t>Must Be Made Available to the Public</a:t>
            </a:r>
          </a:p>
          <a:p>
            <a:pPr lvl="1">
              <a:spcBef>
                <a:spcPts val="0"/>
              </a:spcBef>
            </a:pPr>
            <a:r>
              <a:rPr lang="en-US" dirty="0">
                <a:latin typeface="Calibri" panose="020F0502020204030204" pitchFamily="34" charset="0"/>
                <a:ea typeface="Calibri" panose="020F0502020204030204" pitchFamily="34" charset="0"/>
                <a:cs typeface="Calibri" panose="020F0502020204030204" pitchFamily="34" charset="0"/>
              </a:rPr>
              <a:t>Should Be Concise and Well Organized</a:t>
            </a:r>
          </a:p>
          <a:p>
            <a:pPr lvl="1">
              <a:spcBef>
                <a:spcPts val="0"/>
              </a:spcBef>
            </a:pPr>
            <a:r>
              <a:rPr lang="en-US" dirty="0">
                <a:latin typeface="Calibri" panose="020F0502020204030204" pitchFamily="34" charset="0"/>
                <a:ea typeface="Calibri" panose="020F0502020204030204" pitchFamily="34" charset="0"/>
                <a:cs typeface="Calibri" panose="020F0502020204030204" pitchFamily="34" charset="0"/>
              </a:rPr>
              <a:t>Standard Order of Business May Be Suspended </a:t>
            </a:r>
          </a:p>
          <a:p>
            <a:pPr marL="525781" lvl="1" indent="0">
              <a:spcBef>
                <a:spcPts val="0"/>
              </a:spcBef>
              <a:buNone/>
            </a:pPr>
            <a:endParaRPr lang="en-US" dirty="0">
              <a:latin typeface="Calibri" panose="020F0502020204030204" pitchFamily="34" charset="0"/>
              <a:ea typeface="Calibri" panose="020F0502020204030204" pitchFamily="34" charset="0"/>
              <a:cs typeface="Calibri" panose="020F0502020204030204" pitchFamily="34" charset="0"/>
            </a:endParaRPr>
          </a:p>
          <a:p>
            <a:pPr lvl="0"/>
            <a:r>
              <a:rPr lang="en-US" dirty="0">
                <a:latin typeface="Calibri" panose="020F0502020204030204" pitchFamily="34" charset="0"/>
                <a:ea typeface="Calibri" panose="020F0502020204030204" pitchFamily="34" charset="0"/>
                <a:cs typeface="Calibri" panose="020F0502020204030204" pitchFamily="34" charset="0"/>
              </a:rPr>
              <a:t>Consent Agenda - Provides Rapid, Effective Action on Routine, Non-Controversial Matters Needing No Discussion</a:t>
            </a:r>
          </a:p>
          <a:p>
            <a:pPr marL="66040" indent="0">
              <a:buNone/>
            </a:pPr>
            <a:r>
              <a:rPr lang="en-US" b="1" dirty="0">
                <a:latin typeface="Calibri" panose="020F0502020204030204" pitchFamily="34" charset="0"/>
                <a:ea typeface="Calibri" panose="020F0502020204030204" pitchFamily="34" charset="0"/>
                <a:cs typeface="Calibri" panose="020F0502020204030204" pitchFamily="34" charset="0"/>
              </a:rPr>
              <a:t>* </a:t>
            </a:r>
            <a:r>
              <a:rPr lang="en-US" b="1" i="1" dirty="0">
                <a:latin typeface="Calibri" panose="020F0502020204030204" pitchFamily="34" charset="0"/>
                <a:ea typeface="Calibri" panose="020F0502020204030204" pitchFamily="34" charset="0"/>
                <a:cs typeface="Calibri" panose="020F0502020204030204" pitchFamily="34" charset="0"/>
              </a:rPr>
              <a:t>Provide samples of each </a:t>
            </a:r>
          </a:p>
        </p:txBody>
      </p:sp>
    </p:spTree>
    <p:extLst>
      <p:ext uri="{BB962C8B-B14F-4D97-AF65-F5344CB8AC3E}">
        <p14:creationId xmlns:p14="http://schemas.microsoft.com/office/powerpoint/2010/main" val="1798595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25819-98A0-80AE-E8B0-7F0A3D1D5561}"/>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Some Frequently Asked Questions Section</a:t>
            </a:r>
          </a:p>
        </p:txBody>
      </p:sp>
      <p:sp>
        <p:nvSpPr>
          <p:cNvPr id="3" name="Text Placeholder 2">
            <a:extLst>
              <a:ext uri="{FF2B5EF4-FFF2-40B4-BE49-F238E27FC236}">
                <a16:creationId xmlns:a16="http://schemas.microsoft.com/office/drawing/2014/main" id="{7BAF50E8-5603-9C25-9BAB-845D2D26303F}"/>
              </a:ext>
            </a:extLst>
          </p:cNvPr>
          <p:cNvSpPr>
            <a:spLocks noGrp="1"/>
          </p:cNvSpPr>
          <p:nvPr>
            <p:ph type="body" idx="1"/>
          </p:nvPr>
        </p:nvSpPr>
        <p:spPr/>
        <p:txBody>
          <a:bodyPr/>
          <a:lstStyle/>
          <a:p>
            <a:r>
              <a:rPr lang="en-US" sz="1600" dirty="0">
                <a:latin typeface="Calibri" panose="020F0502020204030204" pitchFamily="34" charset="0"/>
                <a:ea typeface="Calibri" panose="020F0502020204030204" pitchFamily="34" charset="0"/>
                <a:cs typeface="Calibri" panose="020F0502020204030204" pitchFamily="34" charset="0"/>
              </a:rPr>
              <a:t>Are all political caucus meetings exempt from the law?</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What is a chance social encounter?</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What kind of meeting with Advisory Boards is exempt from the Act?</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How far does the definition of “public body” go?</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Must all participants be physically present in a room to hold a meeting? </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Are subcommittees lawful?</a:t>
            </a:r>
          </a:p>
          <a:p>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dirty="0">
                <a:latin typeface="Calibri" panose="020F0502020204030204" pitchFamily="34" charset="0"/>
                <a:ea typeface="Calibri" panose="020F0502020204030204" pitchFamily="34" charset="0"/>
                <a:cs typeface="Calibri" panose="020F0502020204030204" pitchFamily="34" charset="0"/>
              </a:rPr>
              <a:t>How specific should a resolution going into executive session be? </a:t>
            </a:r>
          </a:p>
        </p:txBody>
      </p:sp>
      <p:sp>
        <p:nvSpPr>
          <p:cNvPr id="4" name="Text Placeholder 3">
            <a:extLst>
              <a:ext uri="{FF2B5EF4-FFF2-40B4-BE49-F238E27FC236}">
                <a16:creationId xmlns:a16="http://schemas.microsoft.com/office/drawing/2014/main" id="{6A1FF26F-6FC9-25DC-02C4-D51B78D3FD15}"/>
              </a:ext>
            </a:extLst>
          </p:cNvPr>
          <p:cNvSpPr>
            <a:spLocks noGrp="1"/>
          </p:cNvSpPr>
          <p:nvPr>
            <p:ph type="body" idx="2"/>
          </p:nvPr>
        </p:nvSpPr>
        <p:spPr>
          <a:xfrm>
            <a:off x="4864100" y="1873250"/>
            <a:ext cx="3765550" cy="4921504"/>
          </a:xfrm>
        </p:spPr>
        <p:txBody>
          <a:bodyPr/>
          <a:lstStyle/>
          <a:p>
            <a:r>
              <a:rPr lang="en-US" sz="1600" dirty="0">
                <a:latin typeface="Calibri" panose="020F0502020204030204" pitchFamily="34" charset="0"/>
                <a:ea typeface="Calibri" panose="020F0502020204030204" pitchFamily="34" charset="0"/>
                <a:cs typeface="Calibri" panose="020F0502020204030204" pitchFamily="34" charset="0"/>
              </a:rPr>
              <a:t>What about minutes of Executive Session?</a:t>
            </a:r>
          </a:p>
          <a:p>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600" dirty="0">
                <a:latin typeface="Calibri" panose="020F0502020204030204" pitchFamily="34" charset="0"/>
                <a:ea typeface="Calibri" panose="020F0502020204030204" pitchFamily="34" charset="0"/>
                <a:cs typeface="Calibri" panose="020F0502020204030204" pitchFamily="34" charset="0"/>
              </a:rPr>
              <a:t>*You can get these questions/answers from the NJLM Open Public Meetings Act booklet</a:t>
            </a:r>
          </a:p>
        </p:txBody>
      </p:sp>
      <p:pic>
        <p:nvPicPr>
          <p:cNvPr id="4098" name="Picture 2" descr="'Mary Poppins' is the Greatest Movie Musical of All Time and This is ...">
            <a:extLst>
              <a:ext uri="{FF2B5EF4-FFF2-40B4-BE49-F238E27FC236}">
                <a16:creationId xmlns:a16="http://schemas.microsoft.com/office/drawing/2014/main" id="{8229C7A8-43C9-905A-8FF0-0B1BFBDDA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7619" y="3984938"/>
            <a:ext cx="3849181" cy="216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972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0"/>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dirty="0"/>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Public Meeting Tips</a:t>
            </a:r>
            <a:endParaRPr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04" name="Google Shape;304;p40"/>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just" rtl="0">
              <a:spcBef>
                <a:spcPts val="0"/>
              </a:spcBef>
              <a:spcAft>
                <a:spcPts val="0"/>
              </a:spcAft>
              <a:buSzPts val="2560"/>
              <a:buChar char="●"/>
            </a:pPr>
            <a:r>
              <a:rPr lang="en-US" sz="2800" dirty="0">
                <a:latin typeface="Calibri" panose="020F0502020204030204" pitchFamily="34" charset="0"/>
                <a:ea typeface="Calibri" panose="020F0502020204030204" pitchFamily="34" charset="0"/>
                <a:cs typeface="Calibri" panose="020F0502020204030204" pitchFamily="34" charset="0"/>
              </a:rPr>
              <a:t>Review Your Meeting Materials in Advance of Meeting (Not Being Prepared Becomes Obvious to Those in Attendance)</a:t>
            </a:r>
          </a:p>
          <a:p>
            <a:pPr marL="66040" lvl="0" indent="0" algn="just" rtl="0">
              <a:spcBef>
                <a:spcPts val="0"/>
              </a:spcBef>
              <a:spcAft>
                <a:spcPts val="0"/>
              </a:spcAft>
              <a:buSzPts val="2560"/>
              <a:buNone/>
            </a:pPr>
            <a:endParaRPr sz="2800" dirty="0">
              <a:latin typeface="Calibri" panose="020F0502020204030204" pitchFamily="34" charset="0"/>
              <a:ea typeface="Calibri" panose="020F0502020204030204" pitchFamily="34" charset="0"/>
              <a:cs typeface="Calibri" panose="020F0502020204030204" pitchFamily="34" charset="0"/>
            </a:endParaRPr>
          </a:p>
          <a:p>
            <a:pPr marL="457200" lvl="0" indent="-391160" algn="just" rtl="0">
              <a:spcBef>
                <a:spcPts val="0"/>
              </a:spcBef>
              <a:spcAft>
                <a:spcPts val="0"/>
              </a:spcAft>
              <a:buSzPts val="2560"/>
              <a:buChar char="●"/>
            </a:pPr>
            <a:r>
              <a:rPr lang="en-US" sz="2800" dirty="0">
                <a:latin typeface="Calibri" panose="020F0502020204030204" pitchFamily="34" charset="0"/>
                <a:ea typeface="Calibri" panose="020F0502020204030204" pitchFamily="34" charset="0"/>
                <a:cs typeface="Calibri" panose="020F0502020204030204" pitchFamily="34" charset="0"/>
              </a:rPr>
              <a:t>Reach Out to Your Municipal Clerk or Business Administration with Questions About the Agenda</a:t>
            </a:r>
          </a:p>
          <a:p>
            <a:pPr marL="66040" lvl="0" indent="0" algn="just" rtl="0">
              <a:spcBef>
                <a:spcPts val="0"/>
              </a:spcBef>
              <a:spcAft>
                <a:spcPts val="0"/>
              </a:spcAft>
              <a:buSzPts val="2560"/>
              <a:buNone/>
            </a:pPr>
            <a:endParaRPr sz="2800" dirty="0">
              <a:latin typeface="Calibri" panose="020F0502020204030204" pitchFamily="34" charset="0"/>
              <a:ea typeface="Calibri" panose="020F0502020204030204" pitchFamily="34" charset="0"/>
              <a:cs typeface="Calibri" panose="020F0502020204030204" pitchFamily="34" charset="0"/>
            </a:endParaRPr>
          </a:p>
          <a:p>
            <a:pPr marL="457200" lvl="0" indent="-391160" algn="just" rtl="0">
              <a:spcBef>
                <a:spcPts val="0"/>
              </a:spcBef>
              <a:spcAft>
                <a:spcPts val="0"/>
              </a:spcAft>
              <a:buSzPts val="2560"/>
              <a:buChar char="●"/>
            </a:pPr>
            <a:r>
              <a:rPr lang="en-US" sz="2800" dirty="0">
                <a:latin typeface="Calibri" panose="020F0502020204030204" pitchFamily="34" charset="0"/>
                <a:ea typeface="Calibri" panose="020F0502020204030204" pitchFamily="34" charset="0"/>
                <a:cs typeface="Calibri" panose="020F0502020204030204" pitchFamily="34" charset="0"/>
              </a:rPr>
              <a:t>Asking Questions at the Meeting is Perfectly Acceptable - Provides for Transparency</a:t>
            </a:r>
            <a:endParaRPr sz="2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2"/>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ctr" rtl="0">
              <a:spcBef>
                <a:spcPts val="0"/>
              </a:spcBef>
              <a:spcAft>
                <a:spcPts val="0"/>
              </a:spcAft>
              <a:buNone/>
            </a:pPr>
            <a:r>
              <a:rPr lang="en-US" dirty="0"/>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Records Act (OPRA)</a:t>
            </a:r>
            <a:endParaRPr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18" name="Google Shape;318;p42"/>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just" rtl="0">
              <a:spcBef>
                <a:spcPts val="0"/>
              </a:spcBef>
              <a:spcAft>
                <a:spcPts val="0"/>
              </a:spcAft>
              <a:buSzPts val="2560"/>
              <a:buChar char="●"/>
            </a:pPr>
            <a:r>
              <a:rPr lang="en-US" sz="3000" dirty="0">
                <a:latin typeface="Calibri" panose="020F0502020204030204" pitchFamily="34" charset="0"/>
                <a:ea typeface="Calibri" panose="020F0502020204030204" pitchFamily="34" charset="0"/>
                <a:cs typeface="Calibri" panose="020F0502020204030204" pitchFamily="34" charset="0"/>
              </a:rPr>
              <a:t>P.L. 2001, Chapter 404 - Statutory Right to Access Records that are Made, Maintained and Kept on File or Received in the Course of Official Business</a:t>
            </a:r>
            <a:endParaRPr sz="3000" dirty="0">
              <a:latin typeface="Calibri" panose="020F0502020204030204" pitchFamily="34" charset="0"/>
              <a:ea typeface="Calibri" panose="020F0502020204030204" pitchFamily="34" charset="0"/>
              <a:cs typeface="Calibri" panose="020F0502020204030204" pitchFamily="34" charset="0"/>
            </a:endParaRPr>
          </a:p>
          <a:p>
            <a:pPr marL="457200" lvl="0" indent="-391160" algn="just" rtl="0">
              <a:spcBef>
                <a:spcPts val="0"/>
              </a:spcBef>
              <a:spcAft>
                <a:spcPts val="0"/>
              </a:spcAft>
              <a:buSzPts val="2560"/>
              <a:buChar char="●"/>
            </a:pPr>
            <a:r>
              <a:rPr lang="en-US" sz="3000" dirty="0">
                <a:latin typeface="Calibri" panose="020F0502020204030204" pitchFamily="34" charset="0"/>
                <a:ea typeface="Calibri" panose="020F0502020204030204" pitchFamily="34" charset="0"/>
                <a:cs typeface="Calibri" panose="020F0502020204030204" pitchFamily="34" charset="0"/>
              </a:rPr>
              <a:t>Municipal Clerk is the Official Designated to Address Requests (Records Custodian)</a:t>
            </a:r>
            <a:endParaRPr sz="3000" dirty="0">
              <a:latin typeface="Calibri" panose="020F0502020204030204" pitchFamily="34" charset="0"/>
              <a:ea typeface="Calibri" panose="020F0502020204030204" pitchFamily="34" charset="0"/>
              <a:cs typeface="Calibri" panose="020F0502020204030204" pitchFamily="34" charset="0"/>
            </a:endParaRPr>
          </a:p>
          <a:p>
            <a:pPr marL="457200" lvl="0" indent="-391160" algn="just" rtl="0">
              <a:spcBef>
                <a:spcPts val="0"/>
              </a:spcBef>
              <a:spcAft>
                <a:spcPts val="0"/>
              </a:spcAft>
              <a:buSzPts val="2560"/>
              <a:buChar char="●"/>
            </a:pPr>
            <a:r>
              <a:rPr lang="en-US" sz="3000" dirty="0">
                <a:latin typeface="Calibri" panose="020F0502020204030204" pitchFamily="34" charset="0"/>
                <a:ea typeface="Calibri" panose="020F0502020204030204" pitchFamily="34" charset="0"/>
                <a:cs typeface="Calibri" panose="020F0502020204030204" pitchFamily="34" charset="0"/>
              </a:rPr>
              <a:t>Many Towns Must Hire Outside Legal Counsel</a:t>
            </a:r>
            <a:endParaRPr sz="3000" dirty="0">
              <a:latin typeface="Calibri" panose="020F0502020204030204" pitchFamily="34" charset="0"/>
              <a:ea typeface="Calibri" panose="020F0502020204030204" pitchFamily="34" charset="0"/>
              <a:cs typeface="Calibri" panose="020F0502020204030204" pitchFamily="34" charset="0"/>
            </a:endParaRPr>
          </a:p>
          <a:p>
            <a:pPr marL="457200" lvl="0" indent="-391160" algn="just" rtl="0">
              <a:spcBef>
                <a:spcPts val="0"/>
              </a:spcBef>
              <a:spcAft>
                <a:spcPts val="0"/>
              </a:spcAft>
              <a:buSzPts val="2560"/>
              <a:buChar char="●"/>
            </a:pPr>
            <a:r>
              <a:rPr lang="en-US" sz="3000" dirty="0">
                <a:latin typeface="Calibri" panose="020F0502020204030204" pitchFamily="34" charset="0"/>
                <a:ea typeface="Calibri" panose="020F0502020204030204" pitchFamily="34" charset="0"/>
                <a:cs typeface="Calibri" panose="020F0502020204030204" pitchFamily="34" charset="0"/>
              </a:rPr>
              <a:t>Law was amended &amp; took effect September 3, 2024</a:t>
            </a:r>
            <a:endParaRPr sz="3000" dirty="0">
              <a:latin typeface="Calibri" panose="020F0502020204030204" pitchFamily="34" charset="0"/>
              <a:ea typeface="Calibri" panose="020F0502020204030204" pitchFamily="34" charset="0"/>
              <a:cs typeface="Calibri" panose="020F0502020204030204" pitchFamily="34" charset="0"/>
            </a:endParaRPr>
          </a:p>
          <a:p>
            <a:pPr marL="457200" lvl="0" indent="0" algn="l" rtl="0">
              <a:spcBef>
                <a:spcPts val="0"/>
              </a:spcBef>
              <a:spcAft>
                <a:spcPts val="0"/>
              </a:spcAft>
              <a:buNone/>
            </a:pPr>
            <a:endParaRPr dirty="0"/>
          </a:p>
          <a:p>
            <a:pPr marL="914400" lvl="0" indent="0" algn="l" rtl="0">
              <a:spcBef>
                <a:spcPts val="0"/>
              </a:spcBef>
              <a:spcAft>
                <a:spcPts val="0"/>
              </a:spcAft>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F5380-E690-B876-3CD9-8C9A9640BA37}"/>
              </a:ext>
            </a:extLst>
          </p:cNvPr>
          <p:cNvSpPr>
            <a:spLocks noGrp="1"/>
          </p:cNvSpPr>
          <p:nvPr>
            <p:ph type="title"/>
          </p:nvPr>
        </p:nvSpPr>
        <p:spPr/>
        <p:txBody>
          <a:bodyPr/>
          <a:lstStyle/>
          <a:p>
            <a:r>
              <a:rPr lang="en-US" dirty="0">
                <a:solidFill>
                  <a:srgbClr val="0070C0"/>
                </a:solidFill>
              </a:rPr>
              <a:t>Open Public Records Act (OPRA)</a:t>
            </a:r>
          </a:p>
        </p:txBody>
      </p:sp>
      <p:sp>
        <p:nvSpPr>
          <p:cNvPr id="3" name="Text Placeholder 2">
            <a:extLst>
              <a:ext uri="{FF2B5EF4-FFF2-40B4-BE49-F238E27FC236}">
                <a16:creationId xmlns:a16="http://schemas.microsoft.com/office/drawing/2014/main" id="{1AF7B0C3-054E-630E-D4C0-7288E012EE9B}"/>
              </a:ext>
            </a:extLst>
          </p:cNvPr>
          <p:cNvSpPr>
            <a:spLocks noGrp="1"/>
          </p:cNvSpPr>
          <p:nvPr>
            <p:ph type="body" idx="1"/>
          </p:nvPr>
        </p:nvSpPr>
        <p:spPr/>
        <p:txBody>
          <a:bodyPr/>
          <a:lstStyle/>
          <a:p>
            <a:r>
              <a:rPr lang="en-US" sz="2400" dirty="0">
                <a:latin typeface="Calibri" panose="020F0502020204030204" pitchFamily="34" charset="0"/>
                <a:ea typeface="Calibri" panose="020F0502020204030204" pitchFamily="34" charset="0"/>
                <a:cs typeface="Calibri" panose="020F0502020204030204" pitchFamily="34" charset="0"/>
              </a:rPr>
              <a:t>Include a copy of the law</a:t>
            </a:r>
          </a:p>
          <a:p>
            <a:r>
              <a:rPr lang="en-US" sz="2400" dirty="0">
                <a:latin typeface="Calibri" panose="020F0502020204030204" pitchFamily="34" charset="0"/>
                <a:ea typeface="Calibri" panose="020F0502020204030204" pitchFamily="34" charset="0"/>
                <a:cs typeface="Calibri" panose="020F0502020204030204" pitchFamily="34" charset="0"/>
              </a:rPr>
              <a:t>Provide a list of exemptions</a:t>
            </a:r>
          </a:p>
          <a:p>
            <a:r>
              <a:rPr lang="en-US" sz="2400" dirty="0">
                <a:latin typeface="Calibri" panose="020F0502020204030204" pitchFamily="34" charset="0"/>
                <a:ea typeface="Calibri" panose="020F0502020204030204" pitchFamily="34" charset="0"/>
                <a:cs typeface="Calibri" panose="020F0502020204030204" pitchFamily="34" charset="0"/>
              </a:rPr>
              <a:t>Include the definition of OPRA/Common Law</a:t>
            </a:r>
          </a:p>
          <a:p>
            <a:r>
              <a:rPr lang="en-US" sz="2400" dirty="0">
                <a:latin typeface="Calibri" panose="020F0502020204030204" pitchFamily="34" charset="0"/>
                <a:ea typeface="Calibri" panose="020F0502020204030204" pitchFamily="34" charset="0"/>
                <a:cs typeface="Calibri" panose="020F0502020204030204" pitchFamily="34" charset="0"/>
              </a:rPr>
              <a:t>Reiterate that their emails/texts are subject to OPRA &amp; the records retention period.</a:t>
            </a:r>
          </a:p>
          <a:p>
            <a:r>
              <a:rPr lang="en-US" sz="2400" dirty="0">
                <a:latin typeface="Calibri" panose="020F0502020204030204" pitchFamily="34" charset="0"/>
                <a:ea typeface="Calibri" panose="020F0502020204030204" pitchFamily="34" charset="0"/>
                <a:cs typeface="Calibri" panose="020F0502020204030204" pitchFamily="34" charset="0"/>
              </a:rPr>
              <a:t>Provide a copy of your OPRA form or link to website </a:t>
            </a:r>
          </a:p>
        </p:txBody>
      </p:sp>
      <p:sp>
        <p:nvSpPr>
          <p:cNvPr id="4" name="Text Placeholder 3">
            <a:extLst>
              <a:ext uri="{FF2B5EF4-FFF2-40B4-BE49-F238E27FC236}">
                <a16:creationId xmlns:a16="http://schemas.microsoft.com/office/drawing/2014/main" id="{63D90ADB-116A-55BB-E9B2-DDB2F0E62225}"/>
              </a:ext>
            </a:extLst>
          </p:cNvPr>
          <p:cNvSpPr>
            <a:spLocks noGrp="1"/>
          </p:cNvSpPr>
          <p:nvPr>
            <p:ph type="body" idx="2"/>
          </p:nvPr>
        </p:nvSpPr>
        <p:spPr/>
        <p:txBody>
          <a:bodyPr/>
          <a:lstStyle/>
          <a:p>
            <a:r>
              <a:rPr lang="en-US" dirty="0"/>
              <a:t>Does your town have a policy for Governing Body members accessing records within the Township? </a:t>
            </a:r>
            <a:r>
              <a:rPr lang="en-US" b="1" i="1" dirty="0"/>
              <a:t>If so, include it! </a:t>
            </a:r>
          </a:p>
        </p:txBody>
      </p:sp>
      <p:pic>
        <p:nvPicPr>
          <p:cNvPr id="5122" name="Picture 2" descr="Mary Poppins (1964) “Let’s go fly a kite. Up to... | An Uncoventional Lady">
            <a:extLst>
              <a:ext uri="{FF2B5EF4-FFF2-40B4-BE49-F238E27FC236}">
                <a16:creationId xmlns:a16="http://schemas.microsoft.com/office/drawing/2014/main" id="{E73884C8-0D6C-16E7-786D-9A33BAE4E2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25" y="4497952"/>
            <a:ext cx="2943225" cy="2010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047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3"/>
          <p:cNvSpPr txBox="1">
            <a:spLocks noGrp="1"/>
          </p:cNvSpPr>
          <p:nvPr>
            <p:ph type="title"/>
          </p:nvPr>
        </p:nvSpPr>
        <p:spPr>
          <a:xfrm>
            <a:off x="457200" y="155448"/>
            <a:ext cx="8229600" cy="1252800"/>
          </a:xfrm>
          <a:prstGeom prst="rect">
            <a:avLst/>
          </a:prstGeom>
        </p:spPr>
        <p:txBody>
          <a:bodyPr spcFirstLastPara="1" wrap="square" lIns="91425" tIns="45700" rIns="45700" bIns="45700" anchor="ctr" anchorCtr="0">
            <a:noAutofit/>
          </a:bodyPr>
          <a:lstStyle/>
          <a:p>
            <a:pPr marL="0" lvl="0" indent="0" algn="l" rtl="0">
              <a:spcBef>
                <a:spcPts val="0"/>
              </a:spcBef>
              <a:spcAft>
                <a:spcPts val="0"/>
              </a:spcAft>
              <a:buNone/>
            </a:pPr>
            <a:r>
              <a:rPr lang="en-US" dirty="0"/>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Open Public Records Act Tips</a:t>
            </a:r>
            <a:endParaRPr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25" name="Google Shape;325;p43"/>
          <p:cNvSpPr txBox="1">
            <a:spLocks noGrp="1"/>
          </p:cNvSpPr>
          <p:nvPr>
            <p:ph type="body" idx="1"/>
          </p:nvPr>
        </p:nvSpPr>
        <p:spPr>
          <a:xfrm>
            <a:off x="457200" y="1775191"/>
            <a:ext cx="8229600" cy="4625700"/>
          </a:xfrm>
          <a:prstGeom prst="rect">
            <a:avLst/>
          </a:prstGeom>
        </p:spPr>
        <p:txBody>
          <a:bodyPr spcFirstLastPara="1" wrap="square" lIns="54850" tIns="91425" rIns="91425" bIns="45700" anchor="t" anchorCtr="0">
            <a:noAutofit/>
          </a:bodyPr>
          <a:lstStyle/>
          <a:p>
            <a:pPr marL="457200" lvl="0" indent="-391160" algn="l" rtl="0">
              <a:spcBef>
                <a:spcPts val="0"/>
              </a:spcBef>
              <a:spcAft>
                <a:spcPts val="0"/>
              </a:spcAft>
              <a:buSzPts val="2560"/>
              <a:buChar char="●"/>
            </a:pPr>
            <a:r>
              <a:rPr lang="en-US" u="sng" dirty="0">
                <a:latin typeface="Calibri" panose="020F0502020204030204" pitchFamily="34" charset="0"/>
                <a:ea typeface="Calibri" panose="020F0502020204030204" pitchFamily="34" charset="0"/>
                <a:cs typeface="Calibri" panose="020F0502020204030204" pitchFamily="34" charset="0"/>
              </a:rPr>
              <a:t>Do Not</a:t>
            </a:r>
            <a:r>
              <a:rPr lang="en-US" dirty="0">
                <a:latin typeface="Calibri" panose="020F0502020204030204" pitchFamily="34" charset="0"/>
                <a:ea typeface="Calibri" panose="020F0502020204030204" pitchFamily="34" charset="0"/>
                <a:cs typeface="Calibri" panose="020F0502020204030204" pitchFamily="34" charset="0"/>
              </a:rPr>
              <a:t> Use Your Personal Email Address or Cell Phone to Conduct Official Business</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Official Business Emails Must Be Kept for Seven (7) Years</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91160" algn="l" rtl="0">
              <a:spcBef>
                <a:spcPts val="0"/>
              </a:spcBef>
              <a:spcAft>
                <a:spcPts val="0"/>
              </a:spcAft>
              <a:buSzPts val="2560"/>
              <a:buChar char="●"/>
            </a:pPr>
            <a:r>
              <a:rPr lang="en-US" dirty="0">
                <a:latin typeface="Calibri" panose="020F0502020204030204" pitchFamily="34" charset="0"/>
                <a:ea typeface="Calibri" panose="020F0502020204030204" pitchFamily="34" charset="0"/>
                <a:cs typeface="Calibri" panose="020F0502020204030204" pitchFamily="34" charset="0"/>
              </a:rPr>
              <a:t>Violations/Penalties (Municipal and Civil)</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1st Violation - $1,000</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2nd Violation - $2,500</a:t>
            </a:r>
            <a:endParaRPr dirty="0">
              <a:latin typeface="Calibri" panose="020F0502020204030204" pitchFamily="34" charset="0"/>
              <a:ea typeface="Calibri" panose="020F0502020204030204" pitchFamily="34" charset="0"/>
              <a:cs typeface="Calibri" panose="020F0502020204030204" pitchFamily="34" charset="0"/>
            </a:endParaRPr>
          </a:p>
          <a:p>
            <a:pPr marL="914400" lvl="1" indent="-388619" algn="l" rtl="0">
              <a:spcBef>
                <a:spcPts val="0"/>
              </a:spcBef>
              <a:spcAft>
                <a:spcPts val="0"/>
              </a:spcAft>
              <a:buSzPts val="2520"/>
              <a:buChar char="○"/>
            </a:pPr>
            <a:r>
              <a:rPr lang="en-US" dirty="0">
                <a:latin typeface="Calibri" panose="020F0502020204030204" pitchFamily="34" charset="0"/>
                <a:ea typeface="Calibri" panose="020F0502020204030204" pitchFamily="34" charset="0"/>
                <a:cs typeface="Calibri" panose="020F0502020204030204" pitchFamily="34" charset="0"/>
              </a:rPr>
              <a:t>3rd Violation - $5,000</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2523D-58F9-C7F2-2344-BD115F12B9DE}"/>
              </a:ext>
            </a:extLst>
          </p:cNvPr>
          <p:cNvSpPr>
            <a:spLocks noGrp="1"/>
          </p:cNvSpPr>
          <p:nvPr>
            <p:ph type="title"/>
          </p:nvPr>
        </p:nvSpPr>
        <p:spPr/>
        <p:txBody>
          <a:bodyPr/>
          <a:lstStyle/>
          <a:p>
            <a:pPr algn="ctr"/>
            <a:r>
              <a:rPr lang="en-US" dirty="0">
                <a:solidFill>
                  <a:srgbClr val="0070C0"/>
                </a:solidFill>
              </a:rPr>
              <a:t>Region II Open Public Records Acts</a:t>
            </a:r>
          </a:p>
        </p:txBody>
      </p:sp>
      <p:sp>
        <p:nvSpPr>
          <p:cNvPr id="3" name="Text Placeholder 2">
            <a:extLst>
              <a:ext uri="{FF2B5EF4-FFF2-40B4-BE49-F238E27FC236}">
                <a16:creationId xmlns:a16="http://schemas.microsoft.com/office/drawing/2014/main" id="{30CE7F09-A5C0-5B32-A5A6-F8287C735652}"/>
              </a:ext>
            </a:extLst>
          </p:cNvPr>
          <p:cNvSpPr>
            <a:spLocks noGrp="1"/>
          </p:cNvSpPr>
          <p:nvPr>
            <p:ph type="body" idx="1"/>
          </p:nvPr>
        </p:nvSpPr>
        <p:spPr/>
        <p:txBody>
          <a:bodyPr/>
          <a:lstStyle/>
          <a:p>
            <a:pPr marL="86360" indent="0" algn="just">
              <a:buNone/>
            </a:pPr>
            <a:r>
              <a:rPr lang="en-US" sz="1200" b="1" dirty="0">
                <a:latin typeface="Calibri" panose="020F0502020204030204" pitchFamily="34" charset="0"/>
                <a:ea typeface="Calibri" panose="020F0502020204030204" pitchFamily="34" charset="0"/>
                <a:cs typeface="Calibri" panose="020F0502020204030204" pitchFamily="34" charset="0"/>
              </a:rPr>
              <a:t>                   Virginia Freedom of Information Act</a:t>
            </a:r>
          </a:p>
          <a:p>
            <a:pPr marL="86360" indent="0" algn="just">
              <a:buNone/>
            </a:pPr>
            <a:r>
              <a:rPr lang="en-US" sz="1200" b="1" dirty="0">
                <a:latin typeface="Calibri" panose="020F0502020204030204" pitchFamily="34" charset="0"/>
                <a:ea typeface="Calibri" panose="020F0502020204030204" pitchFamily="34" charset="0"/>
                <a:cs typeface="Calibri" panose="020F0502020204030204" pitchFamily="34" charset="0"/>
              </a:rPr>
              <a:t>What is the Virginia Freedom of Information Act?</a:t>
            </a:r>
          </a:p>
          <a:p>
            <a:pPr marL="86360" indent="0" algn="just">
              <a:buNone/>
            </a:pPr>
            <a:r>
              <a:rPr lang="en-US" sz="1100" dirty="0">
                <a:latin typeface="Calibri" panose="020F0502020204030204" pitchFamily="34" charset="0"/>
                <a:ea typeface="Calibri" panose="020F0502020204030204" pitchFamily="34" charset="0"/>
                <a:cs typeface="Calibri" panose="020F0502020204030204" pitchFamily="34" charset="0"/>
              </a:rPr>
              <a:t>The </a:t>
            </a:r>
            <a:r>
              <a:rPr lang="en-US" sz="1100" u="sng" dirty="0">
                <a:latin typeface="Calibri" panose="020F0502020204030204" pitchFamily="34" charset="0"/>
                <a:ea typeface="Calibri" panose="020F0502020204030204" pitchFamily="34" charset="0"/>
                <a:cs typeface="Calibri" panose="020F0502020204030204" pitchFamily="34" charset="0"/>
                <a:hlinkClick r:id="rId2"/>
              </a:rPr>
              <a:t>Freedom of Information Act</a:t>
            </a:r>
            <a:r>
              <a:rPr lang="en-US" sz="1100" dirty="0">
                <a:latin typeface="Calibri" panose="020F0502020204030204" pitchFamily="34" charset="0"/>
                <a:ea typeface="Calibri" panose="020F0502020204030204" pitchFamily="34" charset="0"/>
                <a:cs typeface="Calibri" panose="020F0502020204030204" pitchFamily="34" charset="0"/>
              </a:rPr>
              <a:t> (FOIA) makes the records of federal agencies accessible to citizens, upon request, except for certain exemptions. Virginia's version of the federal Act is the Virginia Public Records Act (VPRA) which is codified under </a:t>
            </a:r>
            <a:r>
              <a:rPr lang="en-US" sz="1100" u="sng" dirty="0">
                <a:latin typeface="Calibri" panose="020F0502020204030204" pitchFamily="34" charset="0"/>
                <a:ea typeface="Calibri" panose="020F0502020204030204" pitchFamily="34" charset="0"/>
                <a:cs typeface="Calibri" panose="020F0502020204030204" pitchFamily="34" charset="0"/>
                <a:hlinkClick r:id="rId3"/>
              </a:rPr>
              <a:t>Section 42.1-76 </a:t>
            </a:r>
            <a:r>
              <a:rPr lang="en-US" sz="1100" i="1" u="sng" dirty="0">
                <a:latin typeface="Calibri" panose="020F0502020204030204" pitchFamily="34" charset="0"/>
                <a:ea typeface="Calibri" panose="020F0502020204030204" pitchFamily="34" charset="0"/>
                <a:cs typeface="Calibri" panose="020F0502020204030204" pitchFamily="34" charset="0"/>
                <a:hlinkClick r:id="rId3"/>
              </a:rPr>
              <a:t>et seq.</a:t>
            </a:r>
            <a:r>
              <a:rPr lang="en-US" sz="1100" dirty="0">
                <a:latin typeface="Calibri" panose="020F0502020204030204" pitchFamily="34" charset="0"/>
                <a:ea typeface="Calibri" panose="020F0502020204030204" pitchFamily="34" charset="0"/>
                <a:cs typeface="Calibri" panose="020F0502020204030204" pitchFamily="34" charset="0"/>
              </a:rPr>
              <a:t> of the Code of Virginia. The VPRA guarantees citizens of Virginia access to public records held by public officials, public bodies, and public employees of the Commonwealth of Virginia. The VPRA establishes a single body of law applicable to all public officers or employees, ensuring that procedures used in managing and preserving public records remain uniform throughout the commonwealth.</a:t>
            </a:r>
          </a:p>
          <a:p>
            <a:pPr marL="86360" indent="0">
              <a:buNone/>
            </a:pPr>
            <a:r>
              <a:rPr lang="en-US" sz="1200" b="1" dirty="0">
                <a:latin typeface="Calibri" panose="020F0502020204030204" pitchFamily="34" charset="0"/>
                <a:ea typeface="Calibri" panose="020F0502020204030204" pitchFamily="34" charset="0"/>
                <a:cs typeface="Calibri" panose="020F0502020204030204" pitchFamily="34" charset="0"/>
              </a:rPr>
              <a:t>What is Covered Under the Virginia Freedom of Information Act?</a:t>
            </a:r>
          </a:p>
          <a:p>
            <a:pPr marL="86360" indent="0" algn="just">
              <a:buNone/>
            </a:pPr>
            <a:r>
              <a:rPr lang="en-US" sz="1200" dirty="0">
                <a:latin typeface="Calibri" panose="020F0502020204030204" pitchFamily="34" charset="0"/>
                <a:ea typeface="Calibri" panose="020F0502020204030204" pitchFamily="34" charset="0"/>
                <a:cs typeface="Calibri" panose="020F0502020204030204" pitchFamily="34" charset="0"/>
              </a:rPr>
              <a:t>All public records in the custody of public agencies in Virginia are covered under the Virginia Public Records Act. A public record is any recording or writing, regardless of the form of physical characteristics, such as a paper record, electronic file, audio recording, video recording, or any other format, that is owned or prepared by, or in possession of a public body. The record may also be prepared or owned by a public body's officer, employee, or agent in the transaction of public business. All public records are deemed open and may be restricted only upon the application of a particular legislative exception.</a:t>
            </a:r>
          </a:p>
          <a:p>
            <a:pPr marL="86360"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03F50D1A-8653-9882-9FCB-B13409F429B6}"/>
              </a:ext>
            </a:extLst>
          </p:cNvPr>
          <p:cNvSpPr>
            <a:spLocks noGrp="1"/>
          </p:cNvSpPr>
          <p:nvPr>
            <p:ph type="body" idx="2"/>
          </p:nvPr>
        </p:nvSpPr>
        <p:spPr/>
        <p:txBody>
          <a:bodyPr/>
          <a:lstStyle/>
          <a:p>
            <a:pPr marL="86360" indent="0">
              <a:buNone/>
            </a:pPr>
            <a:r>
              <a:rPr lang="en-US" sz="800" b="1" dirty="0">
                <a:latin typeface="Calibri" panose="020F0502020204030204" pitchFamily="34" charset="0"/>
                <a:ea typeface="Calibri" panose="020F0502020204030204" pitchFamily="34" charset="0"/>
                <a:cs typeface="Calibri" panose="020F0502020204030204" pitchFamily="34" charset="0"/>
              </a:rPr>
              <a:t>What Records are Exempt from the Freedom of Information Act in Virginia?</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Certain specific categories of records are exempted from public disclosure under the Virginia Public Records Act. These exemptions are outlined in </a:t>
            </a:r>
            <a:r>
              <a:rPr lang="en-US" sz="800" u="sng" dirty="0">
                <a:latin typeface="Calibri" panose="020F0502020204030204" pitchFamily="34" charset="0"/>
                <a:ea typeface="Calibri" panose="020F0502020204030204" pitchFamily="34" charset="0"/>
                <a:cs typeface="Calibri" panose="020F0502020204030204" pitchFamily="34" charset="0"/>
                <a:hlinkClick r:id="rId4"/>
              </a:rPr>
              <a:t>Sections 2.2.3705.1 through 3705.7</a:t>
            </a:r>
            <a:r>
              <a:rPr lang="en-US" sz="800" dirty="0">
                <a:latin typeface="Calibri" panose="020F0502020204030204" pitchFamily="34" charset="0"/>
                <a:ea typeface="Calibri" panose="020F0502020204030204" pitchFamily="34" charset="0"/>
                <a:cs typeface="Calibri" panose="020F0502020204030204" pitchFamily="34" charset="0"/>
              </a:rPr>
              <a:t> of the Code of Virginia. Common exemptions under the VPRA include:</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 Personnel records under </a:t>
            </a:r>
            <a:r>
              <a:rPr lang="en-US" sz="800" u="sng" dirty="0">
                <a:latin typeface="Calibri" panose="020F0502020204030204" pitchFamily="34" charset="0"/>
                <a:ea typeface="Calibri" panose="020F0502020204030204" pitchFamily="34" charset="0"/>
                <a:cs typeface="Calibri" panose="020F0502020204030204" pitchFamily="34" charset="0"/>
                <a:hlinkClick r:id="rId5"/>
              </a:rPr>
              <a:t>Virginia Code § 2.2-3705.1(1)</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2. Portions of public records containing account numbers or routing information for any debit card, credit card, or any other account with a financial institution of any individual or public body, except when requested by the subject of the record</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3. Information protected by the attorney-client privilege</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4. Legal memos and other work products compiled particularly for use in litigation or an active administrative proceeding</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5. Information recorded or compiled exclusively for closed-meeting use</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6. Portions of construction and engineering drawing and plans submitted for the sole purpose of complying with the building code or obtaining a building permit</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7. Working papers of the mayor or chief executive office of a locality</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8. Petit jury and grand jury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9. Virginia Parole Board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10. Family assessment and planning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11. Text and examination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12. State crime commission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13. Appraisals of potential land sales and purchases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14. Individual, infrastructure, or telecommunications-related security records, including victim information</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15. Intra-agency investigations, health investigations, lottery investigations, ongoing criminal investigations, investigations by the Board of Education, and labor relations information</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16. Academic research and student and application records at public schools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17. Health records and information on health licensing</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18. Financial statements and any other financial information provided voluntarily to a governmental agency</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19. Executive and legislative branch working papers that are still under consideration</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20. Library records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21. Account information for utility customers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22. Locations of sensitive environmental materials</a:t>
            </a:r>
          </a:p>
          <a:p>
            <a:pPr marL="86360" indent="0">
              <a:buNone/>
            </a:pPr>
            <a:r>
              <a:rPr lang="en-US" sz="800" dirty="0">
                <a:latin typeface="Calibri" panose="020F0502020204030204" pitchFamily="34" charset="0"/>
                <a:ea typeface="Calibri" panose="020F0502020204030204" pitchFamily="34" charset="0"/>
                <a:cs typeface="Calibri" panose="020F0502020204030204" pitchFamily="34" charset="0"/>
              </a:rPr>
              <a:t>23. Lottery record</a:t>
            </a:r>
          </a:p>
          <a:p>
            <a:pPr marL="86360" indent="0">
              <a:buNone/>
            </a:pPr>
            <a:endParaRPr lang="en-US" dirty="0"/>
          </a:p>
        </p:txBody>
      </p:sp>
      <p:pic>
        <p:nvPicPr>
          <p:cNvPr id="7170" name="Picture 2">
            <a:extLst>
              <a:ext uri="{FF2B5EF4-FFF2-40B4-BE49-F238E27FC236}">
                <a16:creationId xmlns:a16="http://schemas.microsoft.com/office/drawing/2014/main" id="{AA578872-AD7B-6830-7141-E593F00255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0" y="7620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a:extLst>
              <a:ext uri="{FF2B5EF4-FFF2-40B4-BE49-F238E27FC236}">
                <a16:creationId xmlns:a16="http://schemas.microsoft.com/office/drawing/2014/main" id="{89C6179C-0081-45EA-739D-7BE8B42175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 y="212725"/>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572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E1CF01-56AE-8626-6A22-D9F5EFF946B0}"/>
              </a:ext>
            </a:extLst>
          </p:cNvPr>
          <p:cNvSpPr>
            <a:spLocks noGrp="1"/>
          </p:cNvSpPr>
          <p:nvPr>
            <p:ph type="title"/>
          </p:nvPr>
        </p:nvSpPr>
        <p:spPr/>
        <p:txBody>
          <a:bodyPr/>
          <a:lstStyle/>
          <a:p>
            <a:pPr algn="ctr"/>
            <a:r>
              <a:rPr lang="en-US" dirty="0">
                <a:solidFill>
                  <a:srgbClr val="0070C0"/>
                </a:solidFill>
              </a:rPr>
              <a:t>Region II Open Public Records Acts</a:t>
            </a:r>
            <a:endParaRPr lang="en-US" dirty="0"/>
          </a:p>
        </p:txBody>
      </p:sp>
      <p:sp>
        <p:nvSpPr>
          <p:cNvPr id="6" name="Text Placeholder 5">
            <a:extLst>
              <a:ext uri="{FF2B5EF4-FFF2-40B4-BE49-F238E27FC236}">
                <a16:creationId xmlns:a16="http://schemas.microsoft.com/office/drawing/2014/main" id="{EBFB5922-5155-BA3E-C522-1E01F45BB54E}"/>
              </a:ext>
            </a:extLst>
          </p:cNvPr>
          <p:cNvSpPr>
            <a:spLocks noGrp="1"/>
          </p:cNvSpPr>
          <p:nvPr>
            <p:ph type="body" idx="1"/>
          </p:nvPr>
        </p:nvSpPr>
        <p:spPr/>
        <p:txBody>
          <a:bodyPr/>
          <a:lstStyle/>
          <a:p>
            <a:pPr marL="66040" indent="0">
              <a:buNone/>
            </a:pPr>
            <a:r>
              <a:rPr lang="en-US" sz="1400" b="1" dirty="0">
                <a:latin typeface="Calibri" panose="020F0502020204030204" pitchFamily="34" charset="0"/>
                <a:ea typeface="Calibri" panose="020F0502020204030204" pitchFamily="34" charset="0"/>
                <a:cs typeface="Calibri" panose="020F0502020204030204" pitchFamily="34" charset="0"/>
              </a:rPr>
              <a:t>How Do I File a Virginia Freedom of Information Act Request?</a:t>
            </a:r>
          </a:p>
          <a:p>
            <a:pPr marL="66040" indent="0">
              <a:buNone/>
            </a:pPr>
            <a:r>
              <a:rPr lang="en-US" sz="1200" dirty="0">
                <a:latin typeface="Calibri" panose="020F0502020204030204" pitchFamily="34" charset="0"/>
                <a:ea typeface="Calibri" panose="020F0502020204030204" pitchFamily="34" charset="0"/>
                <a:cs typeface="Calibri" panose="020F0502020204030204" pitchFamily="34" charset="0"/>
              </a:rPr>
              <a:t>To file a public record request in Virginia, follow these steps:</a:t>
            </a:r>
          </a:p>
          <a:p>
            <a:pPr marL="66040"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sz="1400" b="1" dirty="0">
                <a:latin typeface="Calibri" panose="020F0502020204030204" pitchFamily="34" charset="0"/>
                <a:ea typeface="Calibri" panose="020F0502020204030204" pitchFamily="34" charset="0"/>
                <a:cs typeface="Calibri" panose="020F0502020204030204" pitchFamily="34" charset="0"/>
              </a:rPr>
              <a:t>Determine the custodian of the record you seek</a:t>
            </a:r>
            <a:r>
              <a:rPr lang="en-US" sz="1200" b="1" dirty="0">
                <a:latin typeface="Calibri" panose="020F0502020204030204" pitchFamily="34" charset="0"/>
                <a:ea typeface="Calibri" panose="020F0502020204030204" pitchFamily="34" charset="0"/>
                <a:cs typeface="Calibri" panose="020F0502020204030204" pitchFamily="34" charset="0"/>
              </a:rPr>
              <a:t>:</a:t>
            </a:r>
            <a:r>
              <a:rPr lang="en-US" sz="1200" dirty="0">
                <a:latin typeface="Calibri" panose="020F0502020204030204" pitchFamily="34" charset="0"/>
                <a:ea typeface="Calibri" panose="020F0502020204030204" pitchFamily="34" charset="0"/>
                <a:cs typeface="Calibri" panose="020F0502020204030204" pitchFamily="34" charset="0"/>
              </a:rPr>
              <a:t> Virginia does not have a centralized public record repository. Therefore, a request for a public record must be made to the specific agency maintaining the record.</a:t>
            </a:r>
          </a:p>
          <a:p>
            <a:pPr marL="66040" indent="0">
              <a:buNone/>
            </a:pPr>
            <a:r>
              <a:rPr lang="en-US" sz="1400" b="1" dirty="0">
                <a:latin typeface="Calibri" panose="020F0502020204030204" pitchFamily="34" charset="0"/>
                <a:ea typeface="Calibri" panose="020F0502020204030204" pitchFamily="34" charset="0"/>
                <a:cs typeface="Calibri" panose="020F0502020204030204" pitchFamily="34" charset="0"/>
              </a:rPr>
              <a:t>Find the public agency's record custodian: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Although you can direct your request to the agency that is the record custodian, it is recommended that you verify if the agency has designated an officer or an arm of the agency as its custodian of public records. If an officer has been designated, you should direct the request to the custodian for a prompt response. Typically, the best place to obtain contact information for the public records officer is on the agency's website. If you cannot find the custodian's contact information, you may submit requests to the agency's contact address found on the agency's website.</a:t>
            </a:r>
          </a:p>
          <a:p>
            <a:pPr marL="66040" indent="0">
              <a:buNone/>
            </a:pPr>
            <a:r>
              <a:rPr lang="en-US" sz="1400" b="1" dirty="0">
                <a:latin typeface="Calibri" panose="020F0502020204030204" pitchFamily="34" charset="0"/>
                <a:ea typeface="Calibri" panose="020F0502020204030204" pitchFamily="34" charset="0"/>
                <a:cs typeface="Calibri" panose="020F0502020204030204" pitchFamily="34" charset="0"/>
              </a:rPr>
              <a:t>Prepare and submit the public record request:</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Many public agencies maintain their own public records request forms on their website. You may fill the forms online, where possible, or complete a downloadable request form which must be mailed to the agency's mailing address. Most agencies prefer requesters to file their requests in writing. If a requester foresees that a need may arise to enforce the provisions of the VPRA, then it is recommended that the request be completed in writing. Written requests for public records should include as much information as possible to aid the custodian in finding the requested record. Typically, a written public record request should consist of:</a:t>
            </a:r>
          </a:p>
          <a:p>
            <a:r>
              <a:rPr lang="en-US" sz="1200" dirty="0">
                <a:latin typeface="Calibri" panose="020F0502020204030204" pitchFamily="34" charset="0"/>
                <a:ea typeface="Calibri" panose="020F0502020204030204" pitchFamily="34" charset="0"/>
                <a:cs typeface="Calibri" panose="020F0502020204030204" pitchFamily="34" charset="0"/>
              </a:rPr>
              <a:t>Your name, address, and phone number</a:t>
            </a:r>
          </a:p>
          <a:p>
            <a:r>
              <a:rPr lang="en-US" sz="1200" dirty="0">
                <a:latin typeface="Calibri" panose="020F0502020204030204" pitchFamily="34" charset="0"/>
                <a:ea typeface="Calibri" panose="020F0502020204030204" pitchFamily="34" charset="0"/>
                <a:cs typeface="Calibri" panose="020F0502020204030204" pitchFamily="34" charset="0"/>
              </a:rPr>
              <a:t>An accurate description of the requested record.</a:t>
            </a:r>
          </a:p>
          <a:p>
            <a:r>
              <a:rPr lang="en-US" sz="1200" dirty="0">
                <a:latin typeface="Calibri" panose="020F0502020204030204" pitchFamily="34" charset="0"/>
                <a:ea typeface="Calibri" panose="020F0502020204030204" pitchFamily="34" charset="0"/>
                <a:cs typeface="Calibri" panose="020F0502020204030204" pitchFamily="34" charset="0"/>
              </a:rPr>
              <a:t>A statement requiring the custodian to provide non-exempt sections if the record contains information exempted from disclosure</a:t>
            </a:r>
          </a:p>
          <a:p>
            <a:r>
              <a:rPr lang="en-US" sz="1200" dirty="0">
                <a:latin typeface="Calibri" panose="020F0502020204030204" pitchFamily="34" charset="0"/>
                <a:ea typeface="Calibri" panose="020F0502020204030204" pitchFamily="34" charset="0"/>
                <a:cs typeface="Calibri" panose="020F0502020204030204" pitchFamily="34" charset="0"/>
              </a:rPr>
              <a:t>The date period for the requested record</a:t>
            </a:r>
          </a:p>
          <a:p>
            <a:r>
              <a:rPr lang="en-US" sz="1200" dirty="0">
                <a:latin typeface="Calibri" panose="020F0502020204030204" pitchFamily="34" charset="0"/>
                <a:ea typeface="Calibri" panose="020F0502020204030204" pitchFamily="34" charset="0"/>
                <a:cs typeface="Calibri" panose="020F0502020204030204" pitchFamily="34" charset="0"/>
              </a:rPr>
              <a:t>Any clues that may help the agency to locate the requested record.</a:t>
            </a:r>
          </a:p>
          <a:p>
            <a:pPr marL="66040" indent="0">
              <a:buNone/>
            </a:pPr>
            <a:endParaRPr lang="en-US" dirty="0"/>
          </a:p>
        </p:txBody>
      </p:sp>
    </p:spTree>
    <p:extLst>
      <p:ext uri="{BB962C8B-B14F-4D97-AF65-F5344CB8AC3E}">
        <p14:creationId xmlns:p14="http://schemas.microsoft.com/office/powerpoint/2010/main" val="3737711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60C8-1A62-94A8-0E1F-5BD377E2984D}"/>
              </a:ext>
            </a:extLst>
          </p:cNvPr>
          <p:cNvSpPr>
            <a:spLocks noGrp="1"/>
          </p:cNvSpPr>
          <p:nvPr>
            <p:ph type="title"/>
          </p:nvPr>
        </p:nvSpPr>
        <p:spPr/>
        <p:txBody>
          <a:bodyPr/>
          <a:lstStyle/>
          <a:p>
            <a:pPr algn="ctr"/>
            <a:r>
              <a:rPr lang="en-US" dirty="0">
                <a:solidFill>
                  <a:srgbClr val="0070C0"/>
                </a:solidFill>
              </a:rPr>
              <a:t>Region II Open Public Records Acts</a:t>
            </a:r>
            <a:endParaRPr lang="en-US" dirty="0"/>
          </a:p>
        </p:txBody>
      </p:sp>
      <p:sp>
        <p:nvSpPr>
          <p:cNvPr id="3" name="Text Placeholder 2">
            <a:extLst>
              <a:ext uri="{FF2B5EF4-FFF2-40B4-BE49-F238E27FC236}">
                <a16:creationId xmlns:a16="http://schemas.microsoft.com/office/drawing/2014/main" id="{2A32439C-AE4C-29B6-840F-C569519F0EDA}"/>
              </a:ext>
            </a:extLst>
          </p:cNvPr>
          <p:cNvSpPr>
            <a:spLocks noGrp="1"/>
          </p:cNvSpPr>
          <p:nvPr>
            <p:ph type="body" idx="1"/>
          </p:nvPr>
        </p:nvSpPr>
        <p:spPr/>
        <p:txBody>
          <a:bodyPr/>
          <a:lstStyle/>
          <a:p>
            <a:r>
              <a:rPr lang="en-US" sz="1200" dirty="0">
                <a:latin typeface="Calibri" panose="020F0502020204030204" pitchFamily="34" charset="0"/>
                <a:ea typeface="Calibri" panose="020F0502020204030204" pitchFamily="34" charset="0"/>
                <a:cs typeface="Calibri" panose="020F0502020204030204" pitchFamily="34" charset="0"/>
              </a:rPr>
              <a:t>In 1977, the General Assembly adopted Delaware’s </a:t>
            </a:r>
            <a:r>
              <a:rPr lang="en-US" sz="1200" dirty="0">
                <a:latin typeface="Calibri" panose="020F0502020204030204" pitchFamily="34" charset="0"/>
                <a:ea typeface="Calibri" panose="020F0502020204030204" pitchFamily="34" charset="0"/>
                <a:cs typeface="Calibri" panose="020F0502020204030204" pitchFamily="34" charset="0"/>
                <a:hlinkClick r:id="rId2" tooltip="This link opens in another tab/external link"/>
              </a:rPr>
              <a:t>Freedom of Information Act (FOIA)</a:t>
            </a:r>
            <a:r>
              <a:rPr lang="en-US" sz="1200" dirty="0">
                <a:latin typeface="Calibri" panose="020F0502020204030204" pitchFamily="34" charset="0"/>
                <a:ea typeface="Calibri" panose="020F0502020204030204" pitchFamily="34" charset="0"/>
                <a:cs typeface="Calibri" panose="020F0502020204030204" pitchFamily="34" charset="0"/>
              </a:rPr>
              <a:t> to ensure that government is open and accountable to its citizens.</a:t>
            </a:r>
          </a:p>
          <a:p>
            <a:pPr marL="86360" indent="0" algn="just">
              <a:buNone/>
            </a:pPr>
            <a:r>
              <a:rPr lang="en-US" sz="1200" i="1" dirty="0">
                <a:latin typeface="Calibri" panose="020F0502020204030204" pitchFamily="34" charset="0"/>
                <a:ea typeface="Calibri" panose="020F0502020204030204" pitchFamily="34" charset="0"/>
                <a:cs typeface="Calibri" panose="020F0502020204030204" pitchFamily="34" charset="0"/>
              </a:rPr>
              <a:t>It is vital in a democratic society that public business be performed in an open and public manner so that our citizens shall have the opportunity to observe the performance of public officials and to monitor the decisions that are made by such officials in formulating and executing public policy; and further, it is vital that citizens have easy access to public records in order that the society remain free and democratic. Toward these ends, and to further the accountability of government to the citizens of this State, this chapter is adopted, and shall be construed.</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200" i="1" dirty="0">
                <a:latin typeface="Calibri" panose="020F0502020204030204" pitchFamily="34" charset="0"/>
                <a:ea typeface="Calibri" panose="020F0502020204030204" pitchFamily="34" charset="0"/>
                <a:cs typeface="Calibri" panose="020F0502020204030204" pitchFamily="34" charset="0"/>
              </a:rPr>
              <a:t>29 Del. C. § 10001.</a:t>
            </a:r>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Q. How long does a public body have to respond to a FOIA request?</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200" dirty="0">
                <a:latin typeface="Calibri" panose="020F0502020204030204" pitchFamily="34" charset="0"/>
                <a:ea typeface="Calibri" panose="020F0502020204030204" pitchFamily="34" charset="0"/>
                <a:cs typeface="Calibri" panose="020F0502020204030204" pitchFamily="34" charset="0"/>
              </a:rPr>
              <a:t>FOIA requires that a public body respond to a request for records as soon as possible, but no more than 15 business days after the request is received. A public body may respond by providing or denying access to the records, or if the request is for voluminous records, requires legal advice, or is for records in storage or archived, the public body may respond by citing one of these reasons for delay and providing a good faith estimate of the time frame in which a response will be provided.</a:t>
            </a:r>
          </a:p>
          <a:p>
            <a:pPr marL="86360" indent="0">
              <a:buNone/>
            </a:pPr>
            <a:endParaRPr lang="en-US" dirty="0"/>
          </a:p>
        </p:txBody>
      </p:sp>
      <p:sp>
        <p:nvSpPr>
          <p:cNvPr id="7" name="Text Placeholder 6">
            <a:extLst>
              <a:ext uri="{FF2B5EF4-FFF2-40B4-BE49-F238E27FC236}">
                <a16:creationId xmlns:a16="http://schemas.microsoft.com/office/drawing/2014/main" id="{8038655E-2F7D-0F15-4912-FB5C85C8AC37}"/>
              </a:ext>
            </a:extLst>
          </p:cNvPr>
          <p:cNvSpPr>
            <a:spLocks noGrp="1"/>
          </p:cNvSpPr>
          <p:nvPr>
            <p:ph type="body" idx="2"/>
          </p:nvPr>
        </p:nvSpPr>
        <p:spPr/>
        <p:txBody>
          <a:bodyPr/>
          <a:lstStyle/>
          <a:p>
            <a:pPr marL="86360" indent="0">
              <a:buNone/>
            </a:pPr>
            <a:r>
              <a:rPr lang="en-US" sz="1200" b="1" dirty="0">
                <a:latin typeface="Calibri" panose="020F0502020204030204" pitchFamily="34" charset="0"/>
                <a:ea typeface="Calibri" panose="020F0502020204030204" pitchFamily="34" charset="0"/>
                <a:cs typeface="Calibri" panose="020F0502020204030204" pitchFamily="34" charset="0"/>
              </a:rPr>
              <a:t>Maryland Public Information Act Fee Schedule</a:t>
            </a:r>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The Maryland Public Information Act allows an agency to charge a reasonable fee for copies of public records.</a:t>
            </a:r>
          </a:p>
          <a:p>
            <a:pPr marL="86360"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An agency may also charge a reasonable fee for searching for a public record – a charge that may include the time required for locating and reviewing the record. The first two hours of search time are free, but an extensive search may prove time-consuming and therefore expensive.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200" b="1" dirty="0">
                <a:latin typeface="Calibri" panose="020F0502020204030204" pitchFamily="34" charset="0"/>
                <a:ea typeface="Calibri" panose="020F0502020204030204" pitchFamily="34" charset="0"/>
                <a:cs typeface="Calibri" panose="020F0502020204030204" pitchFamily="34" charset="0"/>
              </a:rPr>
              <a:t>Research and Preparation Fees</a:t>
            </a:r>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Hours 1 and 2: Free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2+ Hours: The actual cost of a response must be calculated by prorating the salaries of staff and attorneys involved in the response by the actual time they spent searching for and preparing the record for disclosure.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200" b="1" dirty="0">
                <a:latin typeface="Calibri" panose="020F0502020204030204" pitchFamily="34" charset="0"/>
                <a:ea typeface="Calibri" panose="020F0502020204030204" pitchFamily="34" charset="0"/>
                <a:cs typeface="Calibri" panose="020F0502020204030204" pitchFamily="34" charset="0"/>
              </a:rPr>
              <a:t>Materials</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200" dirty="0">
                <a:latin typeface="Calibri" panose="020F0502020204030204" pitchFamily="34" charset="0"/>
                <a:ea typeface="Calibri" panose="020F0502020204030204" pitchFamily="34" charset="0"/>
                <a:cs typeface="Calibri" panose="020F0502020204030204" pitchFamily="34" charset="0"/>
              </a:rPr>
              <a:t>Photocopies: $0.25 cents per printed page</a:t>
            </a:r>
          </a:p>
          <a:p>
            <a:pPr marL="86360" indent="0">
              <a:buNone/>
            </a:pPr>
            <a:r>
              <a:rPr lang="en-US" sz="1200" dirty="0">
                <a:latin typeface="Calibri" panose="020F0502020204030204" pitchFamily="34" charset="0"/>
                <a:ea typeface="Calibri" panose="020F0502020204030204" pitchFamily="34" charset="0"/>
                <a:cs typeface="Calibri" panose="020F0502020204030204" pitchFamily="34" charset="0"/>
              </a:rPr>
              <a:t>Compact disc: $10.00</a:t>
            </a:r>
          </a:p>
          <a:p>
            <a:pPr marL="86360" indent="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200" dirty="0">
                <a:hlinkClick r:id="rId3"/>
              </a:rPr>
              <a:t>New FOIA bill guts WV’s presumption of transparency</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86360" indent="0">
              <a:buNone/>
            </a:pPr>
            <a:endParaRPr lang="en-US" dirty="0"/>
          </a:p>
        </p:txBody>
      </p:sp>
      <p:pic>
        <p:nvPicPr>
          <p:cNvPr id="8194" name="Picture 2" descr="Open this document with ReadSpeaker docReader">
            <a:hlinkClick r:id="rId4"/>
            <a:extLst>
              <a:ext uri="{FF2B5EF4-FFF2-40B4-BE49-F238E27FC236}">
                <a16:creationId xmlns:a16="http://schemas.microsoft.com/office/drawing/2014/main" id="{A5780D60-124A-7879-B565-6898CE09A1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2550" y="7938"/>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509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BE01-8BE1-EDE4-041F-4F9D10E796F1}"/>
              </a:ext>
            </a:extLst>
          </p:cNvPr>
          <p:cNvSpPr>
            <a:spLocks noGrp="1"/>
          </p:cNvSpPr>
          <p:nvPr>
            <p:ph type="title"/>
          </p:nvPr>
        </p:nvSpPr>
        <p:spPr/>
        <p:txBody>
          <a:bodyPr/>
          <a:lstStyle/>
          <a:p>
            <a:pPr algn="ctr"/>
            <a:r>
              <a:rPr lang="en-US" dirty="0">
                <a:solidFill>
                  <a:srgbClr val="0070C0"/>
                </a:solidFill>
              </a:rPr>
              <a:t>Region II Open Public Records Acts</a:t>
            </a:r>
          </a:p>
        </p:txBody>
      </p:sp>
      <p:sp>
        <p:nvSpPr>
          <p:cNvPr id="6" name="Text Placeholder 5">
            <a:extLst>
              <a:ext uri="{FF2B5EF4-FFF2-40B4-BE49-F238E27FC236}">
                <a16:creationId xmlns:a16="http://schemas.microsoft.com/office/drawing/2014/main" id="{2042F6BF-AF47-E393-8A00-F43AC0C684B5}"/>
              </a:ext>
            </a:extLst>
          </p:cNvPr>
          <p:cNvSpPr>
            <a:spLocks noGrp="1"/>
          </p:cNvSpPr>
          <p:nvPr>
            <p:ph type="body" idx="2"/>
          </p:nvPr>
        </p:nvSpPr>
        <p:spPr>
          <a:xfrm>
            <a:off x="4648200" y="1504950"/>
            <a:ext cx="4038600" cy="4892802"/>
          </a:xfrm>
        </p:spPr>
        <p:txBody>
          <a:bodyPr/>
          <a:lstStyle/>
          <a:p>
            <a:r>
              <a:rPr lang="en-US" sz="1000" b="1" dirty="0">
                <a:latin typeface="Calibri" panose="020F0502020204030204" pitchFamily="34" charset="0"/>
                <a:ea typeface="Calibri" panose="020F0502020204030204" pitchFamily="34" charset="0"/>
                <a:cs typeface="Calibri" panose="020F0502020204030204" pitchFamily="34" charset="0"/>
              </a:rPr>
              <a:t>Section 506. Requests.</a:t>
            </a:r>
            <a:endParaRPr lang="en-US" sz="1000" dirty="0">
              <a:latin typeface="Calibri" panose="020F0502020204030204" pitchFamily="34" charset="0"/>
              <a:ea typeface="Calibri" panose="020F0502020204030204" pitchFamily="34" charset="0"/>
              <a:cs typeface="Calibri" panose="020F0502020204030204" pitchFamily="34" charset="0"/>
            </a:endParaRP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(a) </a:t>
            </a:r>
            <a:r>
              <a:rPr lang="en-US" sz="1000" b="1" dirty="0">
                <a:latin typeface="Calibri" panose="020F0502020204030204" pitchFamily="34" charset="0"/>
                <a:ea typeface="Calibri" panose="020F0502020204030204" pitchFamily="34" charset="0"/>
                <a:cs typeface="Calibri" panose="020F0502020204030204" pitchFamily="34" charset="0"/>
              </a:rPr>
              <a:t>Disruptive requests.</a:t>
            </a:r>
            <a:r>
              <a:rPr lang="en-US" sz="1000" dirty="0">
                <a:latin typeface="Calibri" panose="020F0502020204030204" pitchFamily="34" charset="0"/>
                <a:ea typeface="Calibri" panose="020F0502020204030204" pitchFamily="34" charset="0"/>
                <a:cs typeface="Calibri" panose="020F0502020204030204" pitchFamily="34" charset="0"/>
              </a:rPr>
              <a:t> —</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(1) An agency may deny a requester access to a record if the requester has made repeated requests for that same record and the repeated requests have placed an unreasonable burden on the agency.</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(2) A denial under this subsection shall not restrict the ability to request a different record.</a:t>
            </a:r>
          </a:p>
          <a:p>
            <a:pPr marL="86360" indent="0">
              <a:buNone/>
            </a:pPr>
            <a:r>
              <a:rPr lang="en-US" sz="1000" b="1" dirty="0">
                <a:latin typeface="Calibri" panose="020F0502020204030204" pitchFamily="34" charset="0"/>
                <a:ea typeface="Calibri" panose="020F0502020204030204" pitchFamily="34" charset="0"/>
                <a:cs typeface="Calibri" panose="020F0502020204030204" pitchFamily="34" charset="0"/>
              </a:rPr>
              <a:t>Agency discretion. </a:t>
            </a:r>
            <a:r>
              <a:rPr lang="en-US" sz="1000" dirty="0">
                <a:latin typeface="Calibri" panose="020F0502020204030204" pitchFamily="34" charset="0"/>
                <a:ea typeface="Calibri" panose="020F0502020204030204" pitchFamily="34" charset="0"/>
                <a:cs typeface="Calibri" panose="020F0502020204030204" pitchFamily="34" charset="0"/>
              </a:rPr>
              <a:t>— An agency may exercise its discretion to make any otherwise exempt record accessible for inspection and copying under this chapter, if all of the following apply:</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(1) Disclosure of the record is not prohibited under any of the following:</a:t>
            </a:r>
          </a:p>
          <a:p>
            <a:pPr lvl="1"/>
            <a:r>
              <a:rPr lang="en-US" sz="1000" dirty="0">
                <a:latin typeface="Calibri" panose="020F0502020204030204" pitchFamily="34" charset="0"/>
                <a:ea typeface="Calibri" panose="020F0502020204030204" pitchFamily="34" charset="0"/>
                <a:cs typeface="Calibri" panose="020F0502020204030204" pitchFamily="34" charset="0"/>
              </a:rPr>
              <a:t>(</a:t>
            </a:r>
            <a:r>
              <a:rPr lang="en-US" sz="1000" dirty="0" err="1">
                <a:latin typeface="Calibri" panose="020F0502020204030204" pitchFamily="34" charset="0"/>
                <a:ea typeface="Calibri" panose="020F0502020204030204" pitchFamily="34" charset="0"/>
                <a:cs typeface="Calibri" panose="020F0502020204030204" pitchFamily="34" charset="0"/>
              </a:rPr>
              <a:t>i</a:t>
            </a:r>
            <a:r>
              <a:rPr lang="en-US" sz="1000" dirty="0">
                <a:latin typeface="Calibri" panose="020F0502020204030204" pitchFamily="34" charset="0"/>
                <a:ea typeface="Calibri" panose="020F0502020204030204" pitchFamily="34" charset="0"/>
                <a:cs typeface="Calibri" panose="020F0502020204030204" pitchFamily="34" charset="0"/>
              </a:rPr>
              <a:t>) Federal or State law or regulation.</a:t>
            </a:r>
          </a:p>
          <a:p>
            <a:pPr lvl="1"/>
            <a:r>
              <a:rPr lang="en-US" sz="1000" dirty="0">
                <a:latin typeface="Calibri" panose="020F0502020204030204" pitchFamily="34" charset="0"/>
                <a:ea typeface="Calibri" panose="020F0502020204030204" pitchFamily="34" charset="0"/>
                <a:cs typeface="Calibri" panose="020F0502020204030204" pitchFamily="34" charset="0"/>
              </a:rPr>
              <a:t>(ii) Judicial order or decree.</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(2) The record is not protected by a privilege.</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(3) The agency head determines that the public interest favoring access outweighs any individual, agency or public interest that may favor restriction of access.</a:t>
            </a:r>
          </a:p>
          <a:p>
            <a:pPr marL="86360" indent="0">
              <a:buNone/>
            </a:pPr>
            <a:r>
              <a:rPr lang="en-US" sz="1000" dirty="0">
                <a:latin typeface="Calibri" panose="020F0502020204030204" pitchFamily="34" charset="0"/>
                <a:ea typeface="Calibri" panose="020F0502020204030204" pitchFamily="34" charset="0"/>
                <a:cs typeface="Calibri" panose="020F0502020204030204" pitchFamily="34" charset="0"/>
              </a:rPr>
              <a:t>(d) </a:t>
            </a:r>
            <a:r>
              <a:rPr lang="en-US" sz="1000" b="1" dirty="0">
                <a:latin typeface="Calibri" panose="020F0502020204030204" pitchFamily="34" charset="0"/>
                <a:ea typeface="Calibri" panose="020F0502020204030204" pitchFamily="34" charset="0"/>
                <a:cs typeface="Calibri" panose="020F0502020204030204" pitchFamily="34" charset="0"/>
              </a:rPr>
              <a:t>Agency possession.</a:t>
            </a:r>
            <a:r>
              <a:rPr lang="en-US" sz="1000" dirty="0">
                <a:latin typeface="Calibri" panose="020F0502020204030204" pitchFamily="34" charset="0"/>
                <a:ea typeface="Calibri" panose="020F0502020204030204" pitchFamily="34" charset="0"/>
                <a:cs typeface="Calibri" panose="020F0502020204030204" pitchFamily="34" charset="0"/>
              </a:rPr>
              <a:t> —</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(1) A public record that is not in the possession of an agency but is in the possession of a party with whom the agency has contracted to perform a governmental function on behalf of the agency, and which directly relates to the governmental function and is not exempt under this act, shall be considered a public record of the agency for purposes of this act.</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(2) Nothing in this act shall be construed to require access to any other record of the party in possession of the public record.</a:t>
            </a:r>
          </a:p>
          <a:p>
            <a:pPr marL="86360" indent="0" algn="just">
              <a:buNone/>
            </a:pPr>
            <a:r>
              <a:rPr lang="en-US" sz="1000" dirty="0">
                <a:latin typeface="Calibri" panose="020F0502020204030204" pitchFamily="34" charset="0"/>
                <a:ea typeface="Calibri" panose="020F0502020204030204" pitchFamily="34" charset="0"/>
                <a:cs typeface="Calibri" panose="020F0502020204030204" pitchFamily="34" charset="0"/>
              </a:rPr>
              <a:t>(3) A request for a public record in possession of a party other than the agency shall be submitted to the open records officer of the agency. Upon a determination that the record is subject to access under this act, the open records officer shall assess the duplication fee established under section </a:t>
            </a:r>
            <a:r>
              <a:rPr lang="en-US" sz="1000" dirty="0">
                <a:latin typeface="Calibri" panose="020F0502020204030204" pitchFamily="34" charset="0"/>
                <a:ea typeface="Calibri" panose="020F0502020204030204" pitchFamily="34" charset="0"/>
                <a:cs typeface="Calibri" panose="020F0502020204030204" pitchFamily="34" charset="0"/>
                <a:hlinkClick r:id="rId2"/>
              </a:rPr>
              <a:t>1307(b)</a:t>
            </a:r>
            <a:r>
              <a:rPr lang="en-US" sz="1000" dirty="0">
                <a:latin typeface="Calibri" panose="020F0502020204030204" pitchFamily="34" charset="0"/>
                <a:ea typeface="Calibri" panose="020F0502020204030204" pitchFamily="34" charset="0"/>
                <a:cs typeface="Calibri" panose="020F0502020204030204" pitchFamily="34" charset="0"/>
              </a:rPr>
              <a:t> and upon collection shall remit the fee to the party in possession of the record if the party duplicated the record.</a:t>
            </a:r>
          </a:p>
          <a:p>
            <a:pPr marL="86360" indent="0">
              <a:buNone/>
            </a:pPr>
            <a:endParaRPr lang="en-US" dirty="0"/>
          </a:p>
        </p:txBody>
      </p:sp>
      <p:sp>
        <p:nvSpPr>
          <p:cNvPr id="8" name="Text Placeholder 4">
            <a:extLst>
              <a:ext uri="{FF2B5EF4-FFF2-40B4-BE49-F238E27FC236}">
                <a16:creationId xmlns:a16="http://schemas.microsoft.com/office/drawing/2014/main" id="{F1D9F7F7-45C9-0D26-4E6D-092A1339C0F8}"/>
              </a:ext>
            </a:extLst>
          </p:cNvPr>
          <p:cNvSpPr txBox="1">
            <a:spLocks/>
          </p:cNvSpPr>
          <p:nvPr/>
        </p:nvSpPr>
        <p:spPr>
          <a:xfrm>
            <a:off x="234951" y="1631951"/>
            <a:ext cx="4260850" cy="1962150"/>
          </a:xfrm>
          <a:prstGeom prst="rect">
            <a:avLst/>
          </a:prstGeom>
          <a:noFill/>
          <a:ln>
            <a:noFill/>
          </a:ln>
        </p:spPr>
        <p:txBody>
          <a:bodyPr spcFirstLastPara="1" wrap="square" lIns="91425" tIns="91425" rIns="91425" bIns="45700" anchor="t" anchorCtr="0">
            <a:noAutofit/>
          </a:bodyPr>
          <a:lstStyle>
            <a:defPPr marR="0" lvl="0" algn="l" rtl="0">
              <a:lnSpc>
                <a:spcPct val="100000"/>
              </a:lnSpc>
              <a:spcBef>
                <a:spcPts val="0"/>
              </a:spcBef>
              <a:spcAft>
                <a:spcPts val="0"/>
              </a:spcAft>
            </a:defPPr>
            <a:lvl1pPr marL="457200" marR="0" lvl="0" indent="-370840" algn="l" rtl="0">
              <a:lnSpc>
                <a:spcPct val="100000"/>
              </a:lnSpc>
              <a:spcBef>
                <a:spcPts val="0"/>
              </a:spcBef>
              <a:spcAft>
                <a:spcPts val="0"/>
              </a:spcAft>
              <a:buClr>
                <a:schemeClr val="accent1"/>
              </a:buClr>
              <a:buSzPts val="2240"/>
              <a:buFont typeface="Noto Sans Symbols"/>
              <a:buChar char="◼"/>
              <a:defRPr sz="2800" b="0" i="0" u="none" strike="noStrike" cap="none">
                <a:solidFill>
                  <a:schemeClr val="dk1"/>
                </a:solidFill>
                <a:latin typeface="Corbel"/>
                <a:ea typeface="Corbel"/>
                <a:cs typeface="Corbel"/>
                <a:sym typeface="Corbel"/>
              </a:defRPr>
            </a:lvl1pPr>
            <a:lvl2pPr marL="914400" marR="0" lvl="1" indent="-365760" algn="l" rtl="0">
              <a:lnSpc>
                <a:spcPct val="100000"/>
              </a:lnSpc>
              <a:spcBef>
                <a:spcPts val="480"/>
              </a:spcBef>
              <a:spcAft>
                <a:spcPts val="0"/>
              </a:spcAft>
              <a:buClr>
                <a:schemeClr val="accent2"/>
              </a:buClr>
              <a:buSzPts val="2160"/>
              <a:buFont typeface="Noto Sans Symbols"/>
              <a:buChar char="▪"/>
              <a:defRPr sz="2400" b="0" i="0" u="none" strike="noStrike" cap="none">
                <a:solidFill>
                  <a:schemeClr val="dk1"/>
                </a:solidFill>
                <a:latin typeface="Corbel"/>
                <a:ea typeface="Corbel"/>
                <a:cs typeface="Corbel"/>
                <a:sym typeface="Corbel"/>
              </a:defRPr>
            </a:lvl2pPr>
            <a:lvl3pPr marL="1371600" marR="0" lvl="2" indent="-355600" algn="l" rtl="0">
              <a:lnSpc>
                <a:spcPct val="100000"/>
              </a:lnSpc>
              <a:spcBef>
                <a:spcPts val="400"/>
              </a:spcBef>
              <a:spcAft>
                <a:spcPts val="0"/>
              </a:spcAft>
              <a:buClr>
                <a:schemeClr val="accent3"/>
              </a:buClr>
              <a:buSzPts val="2000"/>
              <a:buFont typeface="Arial"/>
              <a:buChar char="▪"/>
              <a:defRPr sz="2000" b="0" i="0" u="none" strike="noStrike" cap="none">
                <a:solidFill>
                  <a:schemeClr val="dk1"/>
                </a:solidFill>
                <a:latin typeface="Corbel"/>
                <a:ea typeface="Corbel"/>
                <a:cs typeface="Corbel"/>
                <a:sym typeface="Corbel"/>
              </a:defRPr>
            </a:lvl3pPr>
            <a:lvl4pPr marL="1828800" marR="0" lvl="3" indent="-342900" algn="l" rtl="0">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orbel"/>
                <a:ea typeface="Corbel"/>
                <a:cs typeface="Corbel"/>
                <a:sym typeface="Corbel"/>
              </a:defRPr>
            </a:lvl4pPr>
            <a:lvl5pPr marL="2286000" marR="0" lvl="4" indent="-342900" algn="l" rtl="0">
              <a:lnSpc>
                <a:spcPct val="100000"/>
              </a:lnSpc>
              <a:spcBef>
                <a:spcPts val="360"/>
              </a:spcBef>
              <a:spcAft>
                <a:spcPts val="0"/>
              </a:spcAft>
              <a:buClr>
                <a:schemeClr val="accent5"/>
              </a:buClr>
              <a:buSzPts val="1800"/>
              <a:buFont typeface="Noto Sans Symbols"/>
              <a:buChar char="•"/>
              <a:defRPr sz="1800" b="0" i="0" u="none" strike="noStrike" cap="none">
                <a:solidFill>
                  <a:schemeClr val="dk1"/>
                </a:solidFill>
                <a:latin typeface="Corbel"/>
                <a:ea typeface="Corbel"/>
                <a:cs typeface="Corbel"/>
                <a:sym typeface="Corbel"/>
              </a:defRPr>
            </a:lvl5pPr>
            <a:lvl6pPr marL="2743200" marR="0" lvl="5" indent="-342900" algn="l" rtl="0">
              <a:lnSpc>
                <a:spcPct val="100000"/>
              </a:lnSpc>
              <a:spcBef>
                <a:spcPts val="360"/>
              </a:spcBef>
              <a:spcAft>
                <a:spcPts val="0"/>
              </a:spcAft>
              <a:buClr>
                <a:schemeClr val="accent6"/>
              </a:buClr>
              <a:buSzPts val="1800"/>
              <a:buFont typeface="Noto Sans Symbols"/>
              <a:buChar char="⚫"/>
              <a:defRPr sz="1800" b="0" i="0" u="none" strike="noStrike" cap="none">
                <a:solidFill>
                  <a:schemeClr val="dk1"/>
                </a:solidFill>
                <a:latin typeface="Corbel"/>
                <a:ea typeface="Corbel"/>
                <a:cs typeface="Corbel"/>
                <a:sym typeface="Corbel"/>
              </a:defRPr>
            </a:lvl6pPr>
            <a:lvl7pPr marL="3200400" marR="0" lvl="6" indent="-342900" algn="l" rtl="0">
              <a:lnSpc>
                <a:spcPct val="100000"/>
              </a:lnSpc>
              <a:spcBef>
                <a:spcPts val="360"/>
              </a:spcBef>
              <a:spcAft>
                <a:spcPts val="0"/>
              </a:spcAft>
              <a:buClr>
                <a:schemeClr val="accent1"/>
              </a:buClr>
              <a:buSzPts val="1800"/>
              <a:buFont typeface="Noto Sans Symbols"/>
              <a:buChar char="⚫"/>
              <a:defRPr sz="1800" b="0" i="0" u="none" strike="noStrike" cap="none">
                <a:solidFill>
                  <a:schemeClr val="dk1"/>
                </a:solidFill>
                <a:latin typeface="Corbel"/>
                <a:ea typeface="Corbel"/>
                <a:cs typeface="Corbel"/>
                <a:sym typeface="Corbel"/>
              </a:defRPr>
            </a:lvl7pPr>
            <a:lvl8pPr marL="3657600" marR="0" lvl="7" indent="-342900" algn="l" rtl="0">
              <a:lnSpc>
                <a:spcPct val="100000"/>
              </a:lnSpc>
              <a:spcBef>
                <a:spcPts val="360"/>
              </a:spcBef>
              <a:spcAft>
                <a:spcPts val="0"/>
              </a:spcAft>
              <a:buClr>
                <a:schemeClr val="accent2"/>
              </a:buClr>
              <a:buSzPts val="1800"/>
              <a:buFont typeface="Noto Sans Symbols"/>
              <a:buChar char="⚫"/>
              <a:defRPr sz="1800" b="0" i="0" u="none" strike="noStrike" cap="none">
                <a:solidFill>
                  <a:schemeClr val="dk1"/>
                </a:solidFill>
                <a:latin typeface="Corbel"/>
                <a:ea typeface="Corbel"/>
                <a:cs typeface="Corbel"/>
                <a:sym typeface="Corbel"/>
              </a:defRPr>
            </a:lvl8pPr>
            <a:lvl9pPr marL="4114800" marR="0" lvl="8"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Corbel"/>
                <a:ea typeface="Corbel"/>
                <a:cs typeface="Corbel"/>
                <a:sym typeface="Corbel"/>
              </a:defRPr>
            </a:lvl9pPr>
          </a:lstStyle>
          <a:p>
            <a:pPr marL="66040" indent="0" algn="ctr">
              <a:buFont typeface="Noto Sans Symbols"/>
              <a:buNone/>
            </a:pPr>
            <a:r>
              <a:rPr lang="en-US" sz="1200" b="1" dirty="0">
                <a:latin typeface="Calibri" panose="020F0502020204030204" pitchFamily="34" charset="0"/>
                <a:ea typeface="Calibri" panose="020F0502020204030204" pitchFamily="34" charset="0"/>
                <a:cs typeface="Calibri" panose="020F0502020204030204" pitchFamily="34" charset="0"/>
              </a:rPr>
              <a:t>Pennsylvania Right to Know Law</a:t>
            </a:r>
          </a:p>
          <a:p>
            <a:pPr marL="66040" indent="0" algn="just">
              <a:buFont typeface="Noto Sans Symbols"/>
              <a:buNone/>
            </a:pPr>
            <a:r>
              <a:rPr lang="en-US" sz="1200" dirty="0">
                <a:latin typeface="Calibri" panose="020F0502020204030204" pitchFamily="34" charset="0"/>
                <a:ea typeface="Calibri" panose="020F0502020204030204" pitchFamily="34" charset="0"/>
                <a:cs typeface="Calibri" panose="020F0502020204030204" pitchFamily="34" charset="0"/>
              </a:rPr>
              <a:t>Providing for access to public information, for a designated open-records officer in each Commonwealth agency, local agency, judicial agency and legislative agency, for procedure, for appeal of agency determination, for judicial review and for the Office of Open Records; imposing penalties; providing for reporting by State-related institutions; requiring the posting of certain State contract information on the Internet; and making related repeals.</a:t>
            </a:r>
          </a:p>
        </p:txBody>
      </p:sp>
      <p:pic>
        <p:nvPicPr>
          <p:cNvPr id="9" name="Picture 2" descr="Bag of Holding - 1d6chan">
            <a:extLst>
              <a:ext uri="{FF2B5EF4-FFF2-40B4-BE49-F238E27FC236}">
                <a16:creationId xmlns:a16="http://schemas.microsoft.com/office/drawing/2014/main" id="{7415C29C-5FBA-35CF-5EC6-5968A8F5B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711" y="3759875"/>
            <a:ext cx="3334489" cy="2378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1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8887-758D-193A-DFA2-9718C9B0317B}"/>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Local Government Ethics Law</a:t>
            </a:r>
          </a:p>
        </p:txBody>
      </p:sp>
      <p:sp>
        <p:nvSpPr>
          <p:cNvPr id="3" name="Text Placeholder 2">
            <a:extLst>
              <a:ext uri="{FF2B5EF4-FFF2-40B4-BE49-F238E27FC236}">
                <a16:creationId xmlns:a16="http://schemas.microsoft.com/office/drawing/2014/main" id="{446A7871-A866-6628-B525-A3D4A73CE103}"/>
              </a:ext>
            </a:extLst>
          </p:cNvPr>
          <p:cNvSpPr>
            <a:spLocks noGrp="1"/>
          </p:cNvSpPr>
          <p:nvPr>
            <p:ph type="body" idx="1"/>
          </p:nvPr>
        </p:nvSpPr>
        <p:spPr/>
        <p:txBody>
          <a:bodyPr/>
          <a:lstStyle/>
          <a:p>
            <a:pPr marL="66040" indent="0">
              <a:buNone/>
            </a:pPr>
            <a:r>
              <a:rPr lang="en-US" sz="2000" dirty="0">
                <a:latin typeface="Calibri" panose="020F0502020204030204" pitchFamily="34" charset="0"/>
                <a:ea typeface="Calibri" panose="020F0502020204030204" pitchFamily="34" charset="0"/>
                <a:cs typeface="Calibri" panose="020F0502020204030204" pitchFamily="34" charset="0"/>
              </a:rPr>
              <a:t>N.J.S.A. 40A:9-22.1 et seq</a:t>
            </a:r>
          </a:p>
          <a:p>
            <a:pPr marL="66040" indent="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66040" indent="0">
              <a:buNone/>
            </a:pPr>
            <a:r>
              <a:rPr lang="en-US" sz="1200" b="1" dirty="0">
                <a:latin typeface="Calibri" panose="020F0502020204030204" pitchFamily="34" charset="0"/>
                <a:ea typeface="Calibri" panose="020F0502020204030204" pitchFamily="34" charset="0"/>
                <a:cs typeface="Calibri" panose="020F0502020204030204" pitchFamily="34" charset="0"/>
              </a:rPr>
              <a:t>New Jersey's ethics laws encompass various regulations aimed at ensuring integrity and accountability among public officials and employees, including the Local Government Ethics Law and the Legislative Code of Ethics.</a:t>
            </a:r>
          </a:p>
          <a:p>
            <a:pPr marL="66040" indent="0" latinLnBrk="0">
              <a:buNone/>
            </a:pPr>
            <a:endParaRPr lang="en-US" sz="1400" b="1" dirty="0">
              <a:latin typeface="Calibri" panose="020F0502020204030204" pitchFamily="34" charset="0"/>
              <a:ea typeface="Calibri" panose="020F0502020204030204" pitchFamily="34" charset="0"/>
              <a:cs typeface="Calibri" panose="020F0502020204030204" pitchFamily="34" charset="0"/>
            </a:endParaRPr>
          </a:p>
          <a:p>
            <a:pPr marL="66040" indent="0" latinLnBrk="0">
              <a:buNone/>
            </a:pPr>
            <a:r>
              <a:rPr lang="en-US" sz="1050" dirty="0">
                <a:latin typeface="Calibri" panose="020F0502020204030204" pitchFamily="34" charset="0"/>
                <a:ea typeface="Calibri" panose="020F0502020204030204" pitchFamily="34" charset="0"/>
                <a:cs typeface="Calibri" panose="020F0502020204030204" pitchFamily="34" charset="0"/>
              </a:rPr>
              <a:t>The </a:t>
            </a:r>
            <a:r>
              <a:rPr lang="en-US" sz="1050" b="1" dirty="0">
                <a:latin typeface="Calibri" panose="020F0502020204030204" pitchFamily="34" charset="0"/>
                <a:ea typeface="Calibri" panose="020F0502020204030204" pitchFamily="34" charset="0"/>
                <a:cs typeface="Calibri" panose="020F0502020204030204" pitchFamily="34" charset="0"/>
              </a:rPr>
              <a:t>Local Government Ethics Law</a:t>
            </a:r>
            <a:r>
              <a:rPr lang="en-US" sz="1050" dirty="0">
                <a:latin typeface="Calibri" panose="020F0502020204030204" pitchFamily="34" charset="0"/>
                <a:ea typeface="Calibri" panose="020F0502020204030204" pitchFamily="34" charset="0"/>
                <a:cs typeface="Calibri" panose="020F0502020204030204" pitchFamily="34" charset="0"/>
              </a:rPr>
              <a:t> was enacted to establish clear ethical standards for local government officers and employees in New Jersey. Key points include:</a:t>
            </a:r>
          </a:p>
          <a:p>
            <a:pPr marL="66040" indent="0" latinLnBrk="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latinLnBrk="0">
              <a:buNone/>
            </a:pPr>
            <a:r>
              <a:rPr lang="en-US" sz="1200" b="1" u="sng"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Public Trust</a:t>
            </a:r>
            <a:r>
              <a:rPr lang="en-US" sz="1200" u="sng"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u="sng" dirty="0">
                <a:solidFill>
                  <a:schemeClr val="tx1"/>
                </a:solidFill>
                <a:latin typeface="Calibri" panose="020F0502020204030204" pitchFamily="34" charset="0"/>
                <a:ea typeface="Calibri" panose="020F0502020204030204" pitchFamily="34" charset="0"/>
                <a:cs typeface="Calibri" panose="020F0502020204030204" pitchFamily="34" charset="0"/>
              </a:rPr>
              <a:t>The law emphasizes that public office is a public trust, and the integrity of elected and appointed representatives is crucial for maintaining public confidence in government.</a:t>
            </a:r>
          </a:p>
          <a:p>
            <a:pPr marL="66040" indent="0" latinLnBrk="0">
              <a:buNone/>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66040" indent="0" latinLnBrk="0">
              <a:buNone/>
            </a:pPr>
            <a:r>
              <a:rPr lang="en-US" sz="1200" b="1" dirty="0">
                <a:solidFill>
                  <a:srgbClr val="168BBA"/>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Conflict of Interest</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It aims to prevent conflicts between private interests and public duties, providing guidelines for ethical conduct and financial disclosure requirements for local officials. </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atinLnBrk="0"/>
            <a:endParaRPr lang="en-US" sz="1200" dirty="0">
              <a:solidFill>
                <a:srgbClr val="168BBA"/>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66040" indent="0" latinLnBrk="0">
              <a:buNone/>
            </a:pPr>
            <a:r>
              <a:rPr lang="en-US" sz="1200" b="1" dirty="0">
                <a:solidFill>
                  <a:srgbClr val="168BBA"/>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Definitions</a:t>
            </a: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The law defines terms such as "local government officer," "local government employee," and "interest," which are essential for understanding the scope of the law. </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66040" indent="0" latinLnBrk="0">
              <a:buNone/>
            </a:pPr>
            <a:endPar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66040" indent="0" latinLnBrk="0">
              <a:buNone/>
            </a:pPr>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Print out and include the State Statutes for each category.</a:t>
            </a:r>
          </a:p>
          <a:p>
            <a:pPr marL="66040" indent="0" latinLnBrk="0">
              <a:buNone/>
            </a:pPr>
            <a:endPar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66040" indent="0" latinLnBrk="0">
              <a:buNone/>
            </a:pPr>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Do you have a Municipal Ethics Board? Include that information in this section</a:t>
            </a:r>
          </a:p>
          <a:p>
            <a:pPr marL="66040" indent="0">
              <a:buNone/>
            </a:pP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08361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203C-2CFE-852B-591D-F4D0D4B4E367}"/>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Financial Disclosures </a:t>
            </a:r>
          </a:p>
        </p:txBody>
      </p:sp>
      <p:sp>
        <p:nvSpPr>
          <p:cNvPr id="5" name="Text Placeholder 4">
            <a:extLst>
              <a:ext uri="{FF2B5EF4-FFF2-40B4-BE49-F238E27FC236}">
                <a16:creationId xmlns:a16="http://schemas.microsoft.com/office/drawing/2014/main" id="{0168FCE4-9D37-0CF0-88D2-7731872F235F}"/>
              </a:ext>
            </a:extLst>
          </p:cNvPr>
          <p:cNvSpPr>
            <a:spLocks noGrp="1"/>
          </p:cNvSpPr>
          <p:nvPr>
            <p:ph type="body" idx="1"/>
          </p:nvPr>
        </p:nvSpPr>
        <p:spPr/>
        <p:txBody>
          <a:bodyPr/>
          <a:lstStyle/>
          <a:p>
            <a:pPr marL="66040" indent="0">
              <a:buNone/>
            </a:pPr>
            <a:r>
              <a:rPr lang="en-US" dirty="0">
                <a:latin typeface="Calibri" panose="020F0502020204030204" pitchFamily="34" charset="0"/>
                <a:ea typeface="Calibri" panose="020F0502020204030204" pitchFamily="34" charset="0"/>
                <a:cs typeface="Calibri" panose="020F0502020204030204" pitchFamily="34" charset="0"/>
              </a:rPr>
              <a:t>N.J.S.A. 9-22.6 Local Government Officers shall annually file a financial disclosure statement. You can look up this statue to include what they are required to file on the statement which is:</a:t>
            </a:r>
          </a:p>
          <a:p>
            <a:pPr marL="580390" indent="-514350">
              <a:buAutoNum type="arabicPeriod"/>
            </a:pPr>
            <a:r>
              <a:rPr lang="en-US" dirty="0">
                <a:latin typeface="Calibri" panose="020F0502020204030204" pitchFamily="34" charset="0"/>
                <a:ea typeface="Calibri" panose="020F0502020204030204" pitchFamily="34" charset="0"/>
                <a:cs typeface="Calibri" panose="020F0502020204030204" pitchFamily="34" charset="0"/>
              </a:rPr>
              <a:t>Name/Address</a:t>
            </a:r>
          </a:p>
          <a:p>
            <a:pPr marL="580390" indent="-514350">
              <a:buAutoNum type="arabicPeriod"/>
            </a:pPr>
            <a:r>
              <a:rPr lang="en-US" dirty="0">
                <a:latin typeface="Calibri" panose="020F0502020204030204" pitchFamily="34" charset="0"/>
                <a:ea typeface="Calibri" panose="020F0502020204030204" pitchFamily="34" charset="0"/>
                <a:cs typeface="Calibri" panose="020F0502020204030204" pitchFamily="34" charset="0"/>
              </a:rPr>
              <a:t>Source of Incomes</a:t>
            </a:r>
          </a:p>
          <a:p>
            <a:pPr marL="580390" indent="-514350">
              <a:buAutoNum type="arabicPeriod"/>
            </a:pPr>
            <a:r>
              <a:rPr lang="en-US" dirty="0">
                <a:latin typeface="Calibri" panose="020F0502020204030204" pitchFamily="34" charset="0"/>
                <a:ea typeface="Calibri" panose="020F0502020204030204" pitchFamily="34" charset="0"/>
                <a:cs typeface="Calibri" panose="020F0502020204030204" pitchFamily="34" charset="0"/>
              </a:rPr>
              <a:t>Gifts, reimbursements, etc.</a:t>
            </a:r>
          </a:p>
          <a:p>
            <a:pPr marL="580390" indent="-514350">
              <a:buAutoNum type="arabicPeriod"/>
            </a:pPr>
            <a:r>
              <a:rPr lang="en-US" dirty="0">
                <a:latin typeface="Calibri" panose="020F0502020204030204" pitchFamily="34" charset="0"/>
                <a:ea typeface="Calibri" panose="020F0502020204030204" pitchFamily="34" charset="0"/>
                <a:cs typeface="Calibri" panose="020F0502020204030204" pitchFamily="34" charset="0"/>
              </a:rPr>
              <a:t>Real estate owned</a:t>
            </a:r>
          </a:p>
        </p:txBody>
      </p:sp>
    </p:spTree>
    <p:extLst>
      <p:ext uri="{BB962C8B-B14F-4D97-AF65-F5344CB8AC3E}">
        <p14:creationId xmlns:p14="http://schemas.microsoft.com/office/powerpoint/2010/main" val="458275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646F-9B87-A209-644F-AED79E0F93FC}"/>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Local Fiscal Affairs</a:t>
            </a:r>
          </a:p>
        </p:txBody>
      </p:sp>
      <p:sp>
        <p:nvSpPr>
          <p:cNvPr id="3" name="Text Placeholder 2">
            <a:extLst>
              <a:ext uri="{FF2B5EF4-FFF2-40B4-BE49-F238E27FC236}">
                <a16:creationId xmlns:a16="http://schemas.microsoft.com/office/drawing/2014/main" id="{347CF200-D044-02D6-101E-E9AF1BABAE97}"/>
              </a:ext>
            </a:extLst>
          </p:cNvPr>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Audit Requirements</a:t>
            </a:r>
          </a:p>
          <a:p>
            <a:r>
              <a:rPr lang="en-US" dirty="0">
                <a:latin typeface="Calibri" panose="020F0502020204030204" pitchFamily="34" charset="0"/>
                <a:ea typeface="Calibri" panose="020F0502020204030204" pitchFamily="34" charset="0"/>
                <a:cs typeface="Calibri" panose="020F0502020204030204" pitchFamily="34" charset="0"/>
              </a:rPr>
              <a:t>Budget Introduction/Adoption Deadlines</a:t>
            </a:r>
          </a:p>
          <a:p>
            <a:r>
              <a:rPr lang="en-US" dirty="0">
                <a:latin typeface="Calibri" panose="020F0502020204030204" pitchFamily="34" charset="0"/>
                <a:ea typeface="Calibri" panose="020F0502020204030204" pitchFamily="34" charset="0"/>
                <a:cs typeface="Calibri" panose="020F0502020204030204" pitchFamily="34" charset="0"/>
              </a:rPr>
              <a:t>Township’s Cash Management Plan</a:t>
            </a:r>
          </a:p>
          <a:p>
            <a:r>
              <a:rPr lang="en-US" dirty="0">
                <a:latin typeface="Calibri" panose="020F0502020204030204" pitchFamily="34" charset="0"/>
                <a:ea typeface="Calibri" panose="020F0502020204030204" pitchFamily="34" charset="0"/>
                <a:cs typeface="Calibri" panose="020F0502020204030204" pitchFamily="34" charset="0"/>
              </a:rPr>
              <a:t>How Municipal Bills are paid</a:t>
            </a:r>
          </a:p>
          <a:p>
            <a:r>
              <a:rPr lang="en-US" dirty="0">
                <a:latin typeface="Calibri" panose="020F0502020204030204" pitchFamily="34" charset="0"/>
                <a:ea typeface="Calibri" panose="020F0502020204030204" pitchFamily="34" charset="0"/>
                <a:cs typeface="Calibri" panose="020F0502020204030204" pitchFamily="34" charset="0"/>
              </a:rPr>
              <a:t>How the municipality makes a purchase</a:t>
            </a:r>
          </a:p>
        </p:txBody>
      </p:sp>
      <p:sp>
        <p:nvSpPr>
          <p:cNvPr id="4" name="Text Placeholder 3">
            <a:extLst>
              <a:ext uri="{FF2B5EF4-FFF2-40B4-BE49-F238E27FC236}">
                <a16:creationId xmlns:a16="http://schemas.microsoft.com/office/drawing/2014/main" id="{1AD7BAE5-C36D-2E41-747F-893465F5E2AA}"/>
              </a:ext>
            </a:extLst>
          </p:cNvPr>
          <p:cNvSpPr>
            <a:spLocks noGrp="1"/>
          </p:cNvSpPr>
          <p:nvPr>
            <p:ph type="body" idx="2"/>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Bid Threshold Limits</a:t>
            </a:r>
          </a:p>
          <a:p>
            <a:r>
              <a:rPr lang="en-US" dirty="0">
                <a:latin typeface="Calibri" panose="020F0502020204030204" pitchFamily="34" charset="0"/>
                <a:ea typeface="Calibri" panose="020F0502020204030204" pitchFamily="34" charset="0"/>
                <a:cs typeface="Calibri" panose="020F0502020204030204" pitchFamily="34" charset="0"/>
              </a:rPr>
              <a:t>RFPs/RFQ Requirements for goods/services</a:t>
            </a:r>
          </a:p>
          <a:p>
            <a:r>
              <a:rPr lang="en-US" dirty="0">
                <a:latin typeface="Calibri" panose="020F0502020204030204" pitchFamily="34" charset="0"/>
                <a:ea typeface="Calibri" panose="020F0502020204030204" pitchFamily="34" charset="0"/>
                <a:cs typeface="Calibri" panose="020F0502020204030204" pitchFamily="34" charset="0"/>
              </a:rPr>
              <a:t>Fair/Open Process</a:t>
            </a:r>
          </a:p>
          <a:p>
            <a:r>
              <a:rPr lang="en-US" dirty="0">
                <a:latin typeface="Calibri" panose="020F0502020204030204" pitchFamily="34" charset="0"/>
                <a:ea typeface="Calibri" panose="020F0502020204030204" pitchFamily="34" charset="0"/>
                <a:cs typeface="Calibri" panose="020F0502020204030204" pitchFamily="34" charset="0"/>
              </a:rPr>
              <a:t>Awarding Contracts</a:t>
            </a:r>
          </a:p>
          <a:p>
            <a:pPr marL="86360" indent="0">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sz="2400" b="1" i="1" dirty="0">
                <a:latin typeface="Calibri" panose="020F0502020204030204" pitchFamily="34" charset="0"/>
                <a:ea typeface="Calibri" panose="020F0502020204030204" pitchFamily="34" charset="0"/>
                <a:cs typeface="Calibri" panose="020F0502020204030204" pitchFamily="34" charset="0"/>
              </a:rPr>
              <a:t>Provide Sample documents</a:t>
            </a:r>
          </a:p>
          <a:p>
            <a:endParaRPr lang="en-US" dirty="0"/>
          </a:p>
        </p:txBody>
      </p:sp>
      <p:pic>
        <p:nvPicPr>
          <p:cNvPr id="6146" name="Picture 2" descr="Mary Poppins - feed the birds, tuppence a bag | Cine de culto, Walt ...">
            <a:extLst>
              <a:ext uri="{FF2B5EF4-FFF2-40B4-BE49-F238E27FC236}">
                <a16:creationId xmlns:a16="http://schemas.microsoft.com/office/drawing/2014/main" id="{0E9DAB51-3D2D-59CF-A119-8B8C30208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689" y="4930846"/>
            <a:ext cx="1687511" cy="1774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194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129A3-1401-8F7F-66A7-6DCA3330894A}"/>
              </a:ext>
            </a:extLst>
          </p:cNvPr>
          <p:cNvSpPr>
            <a:spLocks noGrp="1"/>
          </p:cNvSpPr>
          <p:nvPr>
            <p:ph type="title"/>
          </p:nvPr>
        </p:nvSpPr>
        <p:spPr/>
        <p:txBody>
          <a:bodyPr/>
          <a:lstStyle/>
          <a:p>
            <a:pPr algn="ct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Spit Spot on Social Media</a:t>
            </a:r>
          </a:p>
        </p:txBody>
      </p:sp>
      <p:sp>
        <p:nvSpPr>
          <p:cNvPr id="3" name="Text Placeholder 2">
            <a:extLst>
              <a:ext uri="{FF2B5EF4-FFF2-40B4-BE49-F238E27FC236}">
                <a16:creationId xmlns:a16="http://schemas.microsoft.com/office/drawing/2014/main" id="{A6A948F7-205C-00B5-0B42-F7B27857FE7D}"/>
              </a:ext>
            </a:extLst>
          </p:cNvPr>
          <p:cNvSpPr>
            <a:spLocks noGrp="1"/>
          </p:cNvSpPr>
          <p:nvPr>
            <p:ph type="body" idx="1"/>
          </p:nvPr>
        </p:nvSpPr>
        <p:spPr/>
        <p:txBody>
          <a:bodyPr/>
          <a:lstStyle/>
          <a:p>
            <a:pPr marL="86360" indent="0" algn="just">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8D82D29-B12F-93A8-DA25-8EE36AA6044B}"/>
              </a:ext>
            </a:extLst>
          </p:cNvPr>
          <p:cNvSpPr>
            <a:spLocks noGrp="1"/>
          </p:cNvSpPr>
          <p:nvPr>
            <p:ph type="body" idx="4294967295"/>
          </p:nvPr>
        </p:nvSpPr>
        <p:spPr>
          <a:xfrm>
            <a:off x="152400" y="1568450"/>
            <a:ext cx="8775700" cy="4832441"/>
          </a:xfrm>
        </p:spPr>
        <p:txBody>
          <a:bodyPr/>
          <a:lstStyle/>
          <a:p>
            <a:pPr marL="86360" indent="0" algn="just">
              <a:buNone/>
            </a:pPr>
            <a:r>
              <a:rPr lang="en-US" sz="2000" dirty="0">
                <a:latin typeface="Calibri" panose="020F0502020204030204" pitchFamily="34" charset="0"/>
                <a:ea typeface="Calibri" panose="020F0502020204030204" pitchFamily="34" charset="0"/>
                <a:cs typeface="Calibri" panose="020F0502020204030204" pitchFamily="34" charset="0"/>
              </a:rPr>
              <a:t>Include your Social Media Policy and the expectations of the Governing Body when using their personal social media for anyone in Region II .</a:t>
            </a:r>
          </a:p>
          <a:p>
            <a:pPr algn="just"/>
            <a:r>
              <a:rPr lang="en-US" sz="2000" dirty="0">
                <a:latin typeface="Calibri" panose="020F0502020204030204" pitchFamily="34" charset="0"/>
                <a:ea typeface="Calibri" panose="020F0502020204030204" pitchFamily="34" charset="0"/>
                <a:cs typeface="Calibri" panose="020F0502020204030204" pitchFamily="34" charset="0"/>
              </a:rPr>
              <a:t>Include the following lawsuits:</a:t>
            </a:r>
          </a:p>
          <a:p>
            <a:pPr marL="86360" indent="0" algn="just">
              <a:buNone/>
            </a:pP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latin typeface="Calibri" panose="020F0502020204030204" pitchFamily="34" charset="0"/>
                <a:ea typeface="Calibri" panose="020F0502020204030204" pitchFamily="34" charset="0"/>
                <a:cs typeface="Calibri" panose="020F0502020204030204" pitchFamily="34" charset="0"/>
                <a:hlinkClick r:id="rId2"/>
              </a:rPr>
              <a:t>22-611 Lindke v. Freed (03/15/2024)</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2000" dirty="0">
                <a:latin typeface="Calibri" panose="020F0502020204030204" pitchFamily="34" charset="0"/>
                <a:ea typeface="Calibri" panose="020F0502020204030204" pitchFamily="34" charset="0"/>
                <a:cs typeface="Calibri" panose="020F0502020204030204" pitchFamily="34" charset="0"/>
                <a:hlinkClick r:id="rId3"/>
              </a:rPr>
              <a:t>Garnier v. O'Connor-Ratcliff, 41 F. 4th 1158 - Court of Appeals, 9th Circuit 2022 - Google Scholar</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endParaRPr lang="en-US" sz="2000" dirty="0"/>
          </a:p>
          <a:p>
            <a:pPr marL="86360" indent="0" algn="just">
              <a:buNone/>
            </a:pPr>
            <a:r>
              <a:rPr lang="en-US" sz="1600" dirty="0">
                <a:latin typeface="Calibri" panose="020F0502020204030204" pitchFamily="34" charset="0"/>
                <a:ea typeface="Calibri" panose="020F0502020204030204" pitchFamily="34" charset="0"/>
                <a:cs typeface="Calibri" panose="020F0502020204030204" pitchFamily="34" charset="0"/>
              </a:rPr>
              <a:t>These were U.S. Supreme Court Cases that went on to U.S. Court of Appeals pertaining to when a government official's decision to block citizens from their social media accounts implicates the First Amendment. The cases </a:t>
            </a:r>
            <a:r>
              <a:rPr lang="en-US" sz="1600" dirty="0" err="1">
                <a:latin typeface="Calibri" panose="020F0502020204030204" pitchFamily="34" charset="0"/>
                <a:ea typeface="Calibri" panose="020F0502020204030204" pitchFamily="34" charset="0"/>
                <a:cs typeface="Calibri" panose="020F0502020204030204" pitchFamily="34" charset="0"/>
              </a:rPr>
              <a:t>focuse</a:t>
            </a:r>
            <a:r>
              <a:rPr lang="en-US" sz="1600" dirty="0">
                <a:latin typeface="Calibri" panose="020F0502020204030204" pitchFamily="34" charset="0"/>
                <a:ea typeface="Calibri" panose="020F0502020204030204" pitchFamily="34" charset="0"/>
                <a:cs typeface="Calibri" panose="020F0502020204030204" pitchFamily="34" charset="0"/>
              </a:rPr>
              <a:t> on when an official should be treated as a government actor as opposed to a private actor. </a:t>
            </a:r>
            <a:r>
              <a:rPr lang="en-US" sz="1600" i="1" dirty="0">
                <a:latin typeface="Calibri" panose="020F0502020204030204" pitchFamily="34" charset="0"/>
                <a:ea typeface="Calibri" panose="020F0502020204030204" pitchFamily="34" charset="0"/>
                <a:cs typeface="Calibri" panose="020F0502020204030204" pitchFamily="34" charset="0"/>
              </a:rPr>
              <a:t>Lindke</a:t>
            </a:r>
            <a:r>
              <a:rPr lang="en-US" sz="1600" dirty="0">
                <a:latin typeface="Calibri" panose="020F0502020204030204" pitchFamily="34" charset="0"/>
                <a:ea typeface="Calibri" panose="020F0502020204030204" pitchFamily="34" charset="0"/>
                <a:cs typeface="Calibri" panose="020F0502020204030204" pitchFamily="34" charset="0"/>
              </a:rPr>
              <a:t> provides some guidance for public officials wondering when the Constitution restricts their ability to manage their online accounts, but it leaves open other questions relating to when a public official's account should be treated as a public forum. The decision also has broader implications for lawsuits alleging other types of constitutional violations.</a:t>
            </a:r>
          </a:p>
          <a:p>
            <a:pPr marL="86360" indent="0" algn="just">
              <a:buNone/>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86360" indent="0" algn="just">
              <a:buNone/>
            </a:pPr>
            <a:r>
              <a:rPr lang="en-US" sz="1600" dirty="0">
                <a:latin typeface="Calibri" panose="020F0502020204030204" pitchFamily="34" charset="0"/>
                <a:ea typeface="Calibri" panose="020F0502020204030204" pitchFamily="34" charset="0"/>
                <a:cs typeface="Calibri" panose="020F0502020204030204" pitchFamily="34" charset="0"/>
              </a:rPr>
              <a:t>Both cases involved local officials who had blocked constituents from their Facebook and Twitter accounts because of the constituents' negative or repetitive comments. (While Twitter has since been renamed "X," the officials had "Twitter" accounts at the time of the blocking and litigation.)</a:t>
            </a:r>
          </a:p>
        </p:txBody>
      </p:sp>
    </p:spTree>
    <p:extLst>
      <p:ext uri="{BB962C8B-B14F-4D97-AF65-F5344CB8AC3E}">
        <p14:creationId xmlns:p14="http://schemas.microsoft.com/office/powerpoint/2010/main" val="2387172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Mary Poppins Quotes. QuotesGram">
            <a:extLst>
              <a:ext uri="{FF2B5EF4-FFF2-40B4-BE49-F238E27FC236}">
                <a16:creationId xmlns:a16="http://schemas.microsoft.com/office/drawing/2014/main" id="{CE4FEAAF-BDDB-BE03-6354-B71CDDB45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8800" y="171450"/>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2BF86D0-7D36-4BDD-4BA0-8D40C93F92B4}"/>
              </a:ext>
            </a:extLst>
          </p:cNvPr>
          <p:cNvSpPr>
            <a:spLocks noChangeArrowheads="1"/>
          </p:cNvSpPr>
          <p:nvPr/>
        </p:nvSpPr>
        <p:spPr bwMode="auto">
          <a:xfrm>
            <a:off x="101600" y="3047993"/>
            <a:ext cx="899795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Have the Governing Body Member request a tour of the Municipal Building</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altLang="en-US" sz="2400" dirty="0">
                <a:latin typeface="Calibri" panose="020F0502020204030204" pitchFamily="34" charset="0"/>
                <a:ea typeface="Calibri" panose="020F0502020204030204" pitchFamily="34" charset="0"/>
                <a:cs typeface="Calibri" panose="020F0502020204030204" pitchFamily="34" charset="0"/>
              </a:rPr>
              <a:t>Introduce them to Key Department Heads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Have a meeting with these Key Department Heads so the Governing Body Member understands their operations, plans and challenges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an Employee Directory with phone numbers and emails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altLang="en-US" sz="2400" dirty="0">
                <a:latin typeface="Calibri" panose="020F0502020204030204" pitchFamily="34" charset="0"/>
                <a:ea typeface="Calibri" panose="020F0502020204030204" pitchFamily="34" charset="0"/>
                <a:cs typeface="Calibri" panose="020F0502020204030204" pitchFamily="34" charset="0"/>
              </a:rPr>
              <a:t>Samples, Samples, Samples of documents!! </a:t>
            </a:r>
            <a:br>
              <a:rPr kumimoji="0" lang="en-US" altLang="en-US" sz="24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br>
            <a:endPar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9928239"/>
      </p:ext>
    </p:extLst>
  </p:cSld>
  <p:clrMapOvr>
    <a:masterClrMapping/>
  </p:clrMapOvr>
</p:sld>
</file>

<file path=ppt/theme/theme1.xml><?xml version="1.0" encoding="utf-8"?>
<a:theme xmlns:a="http://schemas.openxmlformats.org/drawingml/2006/main" name="Module">
  <a:themeElements>
    <a:clrScheme name="Module">
      <a:dk1>
        <a:srgbClr val="000000"/>
      </a:dk1>
      <a:lt1>
        <a:srgbClr val="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rgbClr val="000000"/>
      </a:dk1>
      <a:lt1>
        <a:srgbClr val="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B5A368F682E148A0DDDE7FCBD581EB" ma:contentTypeVersion="18" ma:contentTypeDescription="Create a new document." ma:contentTypeScope="" ma:versionID="3dfdae4a9c786b4378c18dc08da4cfac">
  <xsd:schema xmlns:xsd="http://www.w3.org/2001/XMLSchema" xmlns:xs="http://www.w3.org/2001/XMLSchema" xmlns:p="http://schemas.microsoft.com/office/2006/metadata/properties" xmlns:ns2="fd3924f2-58ce-4a62-be06-70dcd2551679" xmlns:ns3="100eed68-3bb0-4dd9-96bb-42490b50f39c" targetNamespace="http://schemas.microsoft.com/office/2006/metadata/properties" ma:root="true" ma:fieldsID="a268a40d664555d4c789d011a657f2a7" ns2:_="" ns3:_="">
    <xsd:import namespace="fd3924f2-58ce-4a62-be06-70dcd2551679"/>
    <xsd:import namespace="100eed68-3bb0-4dd9-96bb-42490b50f39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link" minOccurs="0"/>
                <xsd:element ref="ns2:MediaServiceOCR"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3924f2-58ce-4a62-be06-70dcd25516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ink" ma:index="17"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423704-cd39-4c4d-84ae-4d523d0bc75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0eed68-3bb0-4dd9-96bb-42490b50f39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b81b3c-70fd-42ce-93d2-3d713e2a16ce}" ma:internalName="TaxCatchAll" ma:showField="CatchAllData" ma:web="100eed68-3bb0-4dd9-96bb-42490b50f3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ink xmlns="fd3924f2-58ce-4a62-be06-70dcd2551679">
      <Url xsi:nil="true"/>
      <Description xsi:nil="true"/>
    </link>
    <TaxCatchAll xmlns="100eed68-3bb0-4dd9-96bb-42490b50f39c" xsi:nil="true"/>
    <lcf76f155ced4ddcb4097134ff3c332f xmlns="fd3924f2-58ce-4a62-be06-70dcd255167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C32E0-6BD7-4F26-A829-4245976A28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3924f2-58ce-4a62-be06-70dcd2551679"/>
    <ds:schemaRef ds:uri="100eed68-3bb0-4dd9-96bb-42490b50f3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26D28D-D28E-425E-B830-9210546A2BDA}">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100eed68-3bb0-4dd9-96bb-42490b50f39c"/>
    <ds:schemaRef ds:uri="fd3924f2-58ce-4a62-be06-70dcd2551679"/>
    <ds:schemaRef ds:uri="http://www.w3.org/XML/1998/namespace"/>
  </ds:schemaRefs>
</ds:datastoreItem>
</file>

<file path=customXml/itemProps3.xml><?xml version="1.0" encoding="utf-8"?>
<ds:datastoreItem xmlns:ds="http://schemas.openxmlformats.org/officeDocument/2006/customXml" ds:itemID="{7F258D74-EE28-4189-BDF4-1893220D7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15711</TotalTime>
  <Words>8042</Words>
  <Application>Microsoft Office PowerPoint</Application>
  <PresentationFormat>On-screen Show (4:3)</PresentationFormat>
  <Paragraphs>564</Paragraphs>
  <Slides>47</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Corbel</vt:lpstr>
      <vt:lpstr>Arial</vt:lpstr>
      <vt:lpstr>Calibri</vt:lpstr>
      <vt:lpstr>Wingdings</vt:lpstr>
      <vt:lpstr>Times New Roman</vt:lpstr>
      <vt:lpstr>Trebuchet MS</vt:lpstr>
      <vt:lpstr>Noto Sans Symbols</vt:lpstr>
      <vt:lpstr>Module</vt:lpstr>
      <vt:lpstr>Module</vt:lpstr>
      <vt:lpstr>Orientation Handbooks: Chimney Sweeping Your Welcome Guide</vt:lpstr>
      <vt:lpstr>Table of Contents  What the Municipal Clerk needs to pull out of her Mary Poppins Bag to create an Orientation Handbook for their Elected Officials</vt:lpstr>
      <vt:lpstr>A Municipal Clerks Job Is Never Done</vt:lpstr>
      <vt:lpstr>N.J.S.A. 40A:63-1. Incorporation</vt:lpstr>
      <vt:lpstr>What is your Form of Government</vt:lpstr>
      <vt:lpstr>What is your Municipalities Duties? </vt:lpstr>
      <vt:lpstr>What Are Some of Other Forms of Government for our IIMC Region II Family? </vt:lpstr>
      <vt:lpstr>Municipal Clerk Fun Fact-Who is  this Delaware Elected Official?</vt:lpstr>
      <vt:lpstr>Deputy Mayor of Millville, Delaware</vt:lpstr>
      <vt:lpstr>What is your form of Government</vt:lpstr>
      <vt:lpstr>What is your form of Government</vt:lpstr>
      <vt:lpstr>Employee Position/Roles</vt:lpstr>
      <vt:lpstr>Examples of Position/Roles</vt:lpstr>
      <vt:lpstr>  Municipal Clerk Qualifications     (Registered Municipal Clerk)</vt:lpstr>
      <vt:lpstr>    Municipal Clerk Position in NJ </vt:lpstr>
      <vt:lpstr>Municipal Clerk Position in NJ-continued</vt:lpstr>
      <vt:lpstr>Municipal Clerk Position in NJ</vt:lpstr>
      <vt:lpstr>Sample websites of Municipal Clerks in Region II </vt:lpstr>
      <vt:lpstr>Committee Actions</vt:lpstr>
      <vt:lpstr>Committee Actions</vt:lpstr>
      <vt:lpstr>Committee Actions</vt:lpstr>
      <vt:lpstr>       SOURCES OF BASIC LAW</vt:lpstr>
      <vt:lpstr>          Your Critical Municipal                Documents</vt:lpstr>
      <vt:lpstr>Rules of Order</vt:lpstr>
      <vt:lpstr>Rules of Order Cont’d</vt:lpstr>
      <vt:lpstr>Rules of Order Cont’d</vt:lpstr>
      <vt:lpstr>Day to Day Statutes that Govern Municipal Functions</vt:lpstr>
      <vt:lpstr>Open Public Meetings Act </vt:lpstr>
      <vt:lpstr>Open Public Meetings Act</vt:lpstr>
      <vt:lpstr>Open Public Meetings Act </vt:lpstr>
      <vt:lpstr>Open Public Meetings Act</vt:lpstr>
      <vt:lpstr>Open Public Meetings Act</vt:lpstr>
      <vt:lpstr>Open Public Meetings Act</vt:lpstr>
      <vt:lpstr>Some Frequently Asked Questions Section</vt:lpstr>
      <vt:lpstr>              Public Meeting Tips</vt:lpstr>
      <vt:lpstr>       Open Public Records Act (OPRA)</vt:lpstr>
      <vt:lpstr>Open Public Records Act (OPRA)</vt:lpstr>
      <vt:lpstr>  Open Public Records Act Tips</vt:lpstr>
      <vt:lpstr>Region II Open Public Records Acts</vt:lpstr>
      <vt:lpstr>Region II Open Public Records Acts</vt:lpstr>
      <vt:lpstr>Region II Open Public Records Acts</vt:lpstr>
      <vt:lpstr>Region II Open Public Records Acts</vt:lpstr>
      <vt:lpstr>Local Government Ethics Law</vt:lpstr>
      <vt:lpstr>Financial Disclosures </vt:lpstr>
      <vt:lpstr>Local Fiscal Affairs</vt:lpstr>
      <vt:lpstr>Spit Spot on Social Media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Working with Your Municipal Clerk</dc:title>
  <dc:creator>Eileen Gore</dc:creator>
  <cp:lastModifiedBy>Michele Bobrowski</cp:lastModifiedBy>
  <cp:revision>47</cp:revision>
  <cp:lastPrinted>2026-02-13T15:17:05Z</cp:lastPrinted>
  <dcterms:modified xsi:type="dcterms:W3CDTF">2026-02-18T16:37:19Z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0x01010034B5A368F682E148A0DDDE7FCBD581EB</vt:lpwstr>
  </property>
  <property fmtid="{D5CDD505-2E9C-101B-9397-08002B2CF9AE}" pid="3" name="MediaServiceImageTags">
    <vt:lpwstr/>
  </property>
</Properties>
</file>